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426" r:id="rId2"/>
    <p:sldId id="412" r:id="rId3"/>
    <p:sldId id="414" r:id="rId4"/>
    <p:sldId id="430" r:id="rId5"/>
    <p:sldId id="427" r:id="rId6"/>
    <p:sldId id="432" r:id="rId7"/>
    <p:sldId id="416" r:id="rId8"/>
    <p:sldId id="417" r:id="rId9"/>
    <p:sldId id="413" r:id="rId10"/>
    <p:sldId id="423" r:id="rId11"/>
    <p:sldId id="428" r:id="rId12"/>
    <p:sldId id="437" r:id="rId13"/>
    <p:sldId id="436" r:id="rId14"/>
    <p:sldId id="418" r:id="rId15"/>
    <p:sldId id="419" r:id="rId16"/>
    <p:sldId id="420" r:id="rId17"/>
    <p:sldId id="438" r:id="rId18"/>
    <p:sldId id="424" r:id="rId19"/>
    <p:sldId id="421" r:id="rId20"/>
    <p:sldId id="362" r:id="rId21"/>
  </p:sldIdLst>
  <p:sldSz cx="9144000" cy="6858000" type="screen4x3"/>
  <p:notesSz cx="6784975" cy="9906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C4"/>
    <a:srgbClr val="0066CC"/>
    <a:srgbClr val="3366CC"/>
    <a:srgbClr val="009999"/>
    <a:srgbClr val="00CC99"/>
    <a:srgbClr val="0000CC"/>
    <a:srgbClr val="3333FF"/>
    <a:srgbClr val="0099FF"/>
    <a:srgbClr val="33CC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9424" autoAdjust="0"/>
  </p:normalViewPr>
  <p:slideViewPr>
    <p:cSldViewPr>
      <p:cViewPr>
        <p:scale>
          <a:sx n="99" d="100"/>
          <a:sy n="99" d="100"/>
        </p:scale>
        <p:origin x="-42" y="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3120"/>
        <p:guide pos="213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homsons\Documents\Data\NHA%20GHED%20size%20of%20govt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9999"/>
            </a:solidFill>
            <a:effectLst>
              <a:outerShdw blurRad="101600" dir="4860000" algn="tl" rotWithShape="0">
                <a:prstClr val="black">
                  <a:alpha val="84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5454545454545461E-3"/>
                  <c:y val="-2.184939255493623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1,823,154,600</a:t>
                    </a:r>
                    <a:endParaRPr lang="en-US" dirty="0">
                      <a:solidFill>
                        <a:srgbClr val="FF3F3F"/>
                      </a:solidFill>
                      <a:latin typeface="Sylfaen" panose="010A05020503060303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5454545454545461E-3"/>
                  <c:y val="-1.2485367174249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2</a:t>
                    </a:r>
                    <a:r>
                      <a:rPr lang="ka-GE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,345,</a:t>
                    </a:r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000</a:t>
                    </a:r>
                    <a:r>
                      <a:rPr lang="ka-GE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,</a:t>
                    </a:r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00</a:t>
                    </a:r>
                    <a:r>
                      <a:rPr lang="ka-GE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0</a:t>
                    </a:r>
                    <a:endParaRPr lang="en-US" dirty="0">
                      <a:solidFill>
                        <a:srgbClr val="FF3F3F"/>
                      </a:solidFill>
                      <a:latin typeface="Sylfaen" panose="010A05020503060303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2.563953665508469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2</a:t>
                    </a:r>
                    <a:r>
                      <a:rPr lang="ka-GE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,632,649,0</a:t>
                    </a:r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00</a:t>
                    </a:r>
                    <a:endParaRPr lang="en-US" dirty="0">
                      <a:solidFill>
                        <a:srgbClr val="FF3F3F"/>
                      </a:solidFill>
                      <a:latin typeface="Sylfaen" panose="010A05020503060303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1.560670896781159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2,882,780,200</a:t>
                    </a:r>
                    <a:endParaRPr lang="en-US" dirty="0">
                      <a:solidFill>
                        <a:srgbClr val="FF3F3F"/>
                      </a:solidFill>
                      <a:latin typeface="Sylfaen" panose="010A05020503060303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rgbClr val="FF3F3F"/>
                        </a:solidFill>
                        <a:latin typeface="Sylfaen" panose="010A0502050306030303" pitchFamily="18" charset="0"/>
                      </a:rPr>
                      <a:t>3,162,000,000</a:t>
                    </a:r>
                    <a:endParaRPr lang="en-US" dirty="0">
                      <a:solidFill>
                        <a:srgbClr val="FF3F3F"/>
                      </a:solidFill>
                      <a:latin typeface="Sylfaen" panose="010A0502050306030303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2012 წელი</c:v>
                </c:pt>
                <c:pt idx="1">
                  <c:v> 2013 წელი</c:v>
                </c:pt>
                <c:pt idx="2">
                  <c:v>2014 წელი</c:v>
                </c:pt>
                <c:pt idx="3">
                  <c:v>2015 წელი</c:v>
                </c:pt>
                <c:pt idx="4">
                  <c:v>2016 წელი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 formatCode="#,##0.0">
                  <c:v>1823154600</c:v>
                </c:pt>
                <c:pt idx="1">
                  <c:v>2345000000</c:v>
                </c:pt>
                <c:pt idx="2">
                  <c:v>2632649000</c:v>
                </c:pt>
                <c:pt idx="3">
                  <c:v>2882780200</c:v>
                </c:pt>
                <c:pt idx="4">
                  <c:v>3162000000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938880"/>
        <c:axId val="38944768"/>
      </c:barChart>
      <c:catAx>
        <c:axId val="3893888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solidFill>
            <a:schemeClr val="bg1"/>
          </a:solidFill>
        </c:spPr>
        <c:txPr>
          <a:bodyPr/>
          <a:lstStyle/>
          <a:p>
            <a:pPr>
              <a:defRPr b="1">
                <a:solidFill>
                  <a:srgbClr val="009999"/>
                </a:solidFill>
              </a:defRPr>
            </a:pPr>
            <a:endParaRPr lang="en-US"/>
          </a:p>
        </c:txPr>
        <c:crossAx val="38944768"/>
        <c:crosses val="autoZero"/>
        <c:auto val="1"/>
        <c:lblAlgn val="ctr"/>
        <c:lblOffset val="100"/>
        <c:noMultiLvlLbl val="0"/>
      </c:catAx>
      <c:valAx>
        <c:axId val="38944768"/>
        <c:scaling>
          <c:orientation val="minMax"/>
        </c:scaling>
        <c:delete val="1"/>
        <c:axPos val="l"/>
        <c:majorGridlines/>
        <c:numFmt formatCode="General" sourceLinked="0"/>
        <c:majorTickMark val="out"/>
        <c:minorTickMark val="none"/>
        <c:tickLblPos val="nextTo"/>
        <c:crossAx val="38938880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40"/>
      <c:depthPercent val="9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681818181818216E-2"/>
          <c:y val="0.12702008575761853"/>
          <c:w val="0.89924242424242429"/>
          <c:h val="0.7843305473079227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009999"/>
            </a:solidFill>
          </c:spPr>
          <c:explosion val="8"/>
          <c:dPt>
            <c:idx val="0"/>
            <c:bubble3D val="0"/>
            <c:explosion val="11"/>
          </c:dPt>
          <c:dPt>
            <c:idx val="1"/>
            <c:bubble3D val="0"/>
            <c:explosion val="7"/>
            <c:spPr>
              <a:solidFill>
                <a:srgbClr val="0996FF"/>
              </a:solidFill>
            </c:spPr>
          </c:dPt>
          <c:dPt>
            <c:idx val="2"/>
            <c:bubble3D val="0"/>
            <c:spPr>
              <a:solidFill>
                <a:srgbClr val="E6E100"/>
              </a:solidFill>
            </c:spPr>
          </c:dPt>
          <c:dPt>
            <c:idx val="3"/>
            <c:bubble3D val="0"/>
            <c:spPr>
              <a:solidFill>
                <a:srgbClr val="92D050"/>
              </a:solidFill>
            </c:spPr>
          </c:dPt>
          <c:dPt>
            <c:idx val="4"/>
            <c:bubble3D val="0"/>
            <c:explosion val="14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-0.16727392030541638"/>
                  <c:y val="-6.2424243826404253E-3"/>
                </c:manualLayout>
              </c:layout>
              <c:tx>
                <c:rich>
                  <a:bodyPr/>
                  <a:lstStyle/>
                  <a:p>
                    <a:r>
                      <a:rPr lang="ka-GE" sz="1400" b="0" i="0" dirty="0" smtClean="0">
                        <a:solidFill>
                          <a:schemeClr val="bg1"/>
                        </a:solidFill>
                      </a:rPr>
                      <a:t>ჯანდაცვა</a:t>
                    </a:r>
                  </a:p>
                  <a:p>
                    <a:r>
                      <a:rPr lang="ka-GE" sz="1400" b="0" i="0" dirty="0" smtClean="0">
                        <a:solidFill>
                          <a:schemeClr val="bg1"/>
                        </a:solidFill>
                      </a:rPr>
                      <a:t>801,475,000</a:t>
                    </a:r>
                    <a:endParaRPr lang="en-US" sz="1400" b="0" i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28932777934008258"/>
                  <c:y val="-0.20721168275612295"/>
                </c:manualLayout>
              </c:layout>
              <c:tx>
                <c:rich>
                  <a:bodyPr/>
                  <a:lstStyle/>
                  <a:p>
                    <a:r>
                      <a:rPr lang="ka-GE" sz="1600" b="0" dirty="0" smtClean="0">
                        <a:solidFill>
                          <a:schemeClr val="bg1"/>
                        </a:solidFill>
                      </a:rPr>
                      <a:t>სოციალური დაცვა 2,273,000,000</a:t>
                    </a:r>
                    <a:endParaRPr lang="en-US" sz="1600" b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79889338157051"/>
                  <c:y val="-5.3304411942838324E-2"/>
                </c:manualLayout>
              </c:layout>
              <c:tx>
                <c:rich>
                  <a:bodyPr/>
                  <a:lstStyle/>
                  <a:p>
                    <a:r>
                      <a:rPr lang="en-US" sz="1300" dirty="0" smtClean="0">
                        <a:solidFill>
                          <a:srgbClr val="FF0000"/>
                        </a:solidFill>
                      </a:rPr>
                      <a:t>4,025,000</a:t>
                    </a:r>
                    <a:endParaRPr lang="ka-GE" sz="1300" dirty="0" smtClean="0">
                      <a:solidFill>
                        <a:srgbClr val="FF0000"/>
                      </a:solidFill>
                    </a:endParaRPr>
                  </a:p>
                  <a:p>
                    <a:r>
                      <a:rPr lang="ka-GE" sz="1300" dirty="0" smtClean="0">
                        <a:solidFill>
                          <a:srgbClr val="009999"/>
                        </a:solidFill>
                      </a:rPr>
                      <a:t>შრომა/დასაქმება</a:t>
                    </a:r>
                    <a:endParaRPr lang="en-US" sz="1300" dirty="0">
                      <a:solidFill>
                        <a:srgbClr val="009999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300" dirty="0" smtClean="0">
                        <a:solidFill>
                          <a:srgbClr val="FF0000"/>
                        </a:solidFill>
                      </a:rPr>
                      <a:t>32,000,000</a:t>
                    </a:r>
                    <a:endParaRPr lang="ka-GE" sz="1300" dirty="0" smtClean="0">
                      <a:solidFill>
                        <a:srgbClr val="FF0000"/>
                      </a:solidFill>
                    </a:endParaRPr>
                  </a:p>
                  <a:p>
                    <a:r>
                      <a:rPr lang="ka-GE" sz="1300" dirty="0" smtClean="0">
                        <a:solidFill>
                          <a:srgbClr val="009999"/>
                        </a:solidFill>
                      </a:rPr>
                      <a:t>სამედიცინო აღჭურვა</a:t>
                    </a:r>
                    <a:endParaRPr lang="en-US" sz="1300" dirty="0">
                      <a:solidFill>
                        <a:srgbClr val="009999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 anchor="ctr" anchorCtr="0"/>
                  <a:lstStyle/>
                  <a:p>
                    <a:pPr>
                      <a:defRPr/>
                    </a:pPr>
                    <a:r>
                      <a:rPr lang="en-US" sz="1300" b="0" dirty="0" smtClean="0">
                        <a:solidFill>
                          <a:srgbClr val="FF0000"/>
                        </a:solidFill>
                      </a:rPr>
                      <a:t>51,500,000</a:t>
                    </a:r>
                    <a:endParaRPr lang="ka-GE" sz="1300" b="0" dirty="0" smtClean="0">
                      <a:solidFill>
                        <a:srgbClr val="FF0000"/>
                      </a:solidFill>
                    </a:endParaRPr>
                  </a:p>
                  <a:p>
                    <a:pPr>
                      <a:defRPr/>
                    </a:pPr>
                    <a:r>
                      <a:rPr lang="ka-GE" sz="1300" b="0" dirty="0" smtClean="0">
                        <a:solidFill>
                          <a:srgbClr val="009999"/>
                        </a:solidFill>
                      </a:rPr>
                      <a:t>ადმინისტრაციული ხარჯები</a:t>
                    </a:r>
                    <a:endParaRPr lang="en-US" sz="1300" b="0" dirty="0">
                      <a:solidFill>
                        <a:srgbClr val="009999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spPr>
              <a:noFill/>
              <a:ln>
                <a:noFill/>
              </a:ln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ჯანდაცვა</c:v>
                </c:pt>
                <c:pt idx="1">
                  <c:v>სოციალური</c:v>
                </c:pt>
                <c:pt idx="2">
                  <c:v>შრომა</c:v>
                </c:pt>
                <c:pt idx="3">
                  <c:v>სამედიცინო აღჭურვა</c:v>
                </c:pt>
                <c:pt idx="5">
                  <c:v>ადმინისტრ.ხარჯები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801475000</c:v>
                </c:pt>
                <c:pt idx="1">
                  <c:v>2273000000</c:v>
                </c:pt>
                <c:pt idx="2">
                  <c:v>40025000</c:v>
                </c:pt>
                <c:pt idx="3">
                  <c:v>32000000</c:v>
                </c:pt>
                <c:pt idx="4">
                  <c:v>51500000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536723163841807E-2"/>
          <c:y val="3.5087719298245612E-2"/>
          <c:w val="0.8495678188531518"/>
          <c:h val="0.843182299580973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სოციალური-ზრდა 62,1% </c:v>
                </c:pt>
              </c:strCache>
            </c:strRef>
          </c:tx>
          <c:spPr>
            <a:solidFill>
              <a:srgbClr val="0062C4"/>
            </a:solidFill>
            <a:ln>
              <a:solidFill>
                <a:srgbClr val="0066CC"/>
              </a:solidFill>
            </a:ln>
            <a:effectLst>
              <a:outerShdw blurRad="241300" dist="76200" dir="2700000" algn="tl" rotWithShape="0">
                <a:prstClr val="black">
                  <a:alpha val="54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0"/>
                  <c:y val="-1.4880952380952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012012012012014E-2"/>
                  <c:y val="-2.97619047619047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0210210210210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2012 წელი</c:v>
                </c:pt>
                <c:pt idx="1">
                  <c:v>2013 წელი</c:v>
                </c:pt>
                <c:pt idx="2">
                  <c:v>2014 წელი</c:v>
                </c:pt>
                <c:pt idx="3">
                  <c:v>2015 წელი </c:v>
                </c:pt>
                <c:pt idx="4">
                  <c:v>2016 წელი 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1401833500</c:v>
                </c:pt>
                <c:pt idx="1">
                  <c:v>1652452000</c:v>
                </c:pt>
                <c:pt idx="2">
                  <c:v>1972115300</c:v>
                </c:pt>
                <c:pt idx="3">
                  <c:v>2034014800</c:v>
                </c:pt>
                <c:pt idx="4">
                  <c:v>2273000000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ჯანდაცვა-ზრდა 127,7%</c:v>
                </c:pt>
              </c:strCache>
            </c:strRef>
          </c:tx>
          <c:spPr>
            <a:solidFill>
              <a:srgbClr val="0099FF"/>
            </a:solidFill>
            <a:effectLst>
              <a:outerShdw blurRad="165100" sx="101000" sy="101000" algn="tl" rotWithShape="0">
                <a:prstClr val="black">
                  <a:alpha val="49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1073446327683624E-2"/>
                  <c:y val="8.771929824561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1073446327683624E-2"/>
                  <c:y val="8.7719298245614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6610169491525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9661016949152547E-2"/>
                  <c:y val="-5.84795321637426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8248476355709772E-2"/>
                  <c:y val="-1.1695906432748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2012 წელი</c:v>
                </c:pt>
                <c:pt idx="1">
                  <c:v>2013 წელი</c:v>
                </c:pt>
                <c:pt idx="2">
                  <c:v>2014 წელი</c:v>
                </c:pt>
                <c:pt idx="3">
                  <c:v>2015 წელი </c:v>
                </c:pt>
                <c:pt idx="4">
                  <c:v>2016 წელი 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351977500</c:v>
                </c:pt>
                <c:pt idx="1">
                  <c:v>610979000</c:v>
                </c:pt>
                <c:pt idx="2">
                  <c:v>577464700</c:v>
                </c:pt>
                <c:pt idx="3">
                  <c:v>771426000</c:v>
                </c:pt>
                <c:pt idx="4">
                  <c:v>801475000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631552"/>
        <c:axId val="44633088"/>
      </c:barChart>
      <c:catAx>
        <c:axId val="446315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9999"/>
                </a:solidFill>
              </a:defRPr>
            </a:pPr>
            <a:endParaRPr lang="en-US"/>
          </a:p>
        </c:txPr>
        <c:crossAx val="44633088"/>
        <c:crosses val="autoZero"/>
        <c:auto val="1"/>
        <c:lblAlgn val="ctr"/>
        <c:lblOffset val="100"/>
        <c:noMultiLvlLbl val="0"/>
      </c:catAx>
      <c:valAx>
        <c:axId val="44633088"/>
        <c:scaling>
          <c:orientation val="minMax"/>
        </c:scaling>
        <c:delete val="1"/>
        <c:axPos val="l"/>
        <c:majorGridlines/>
        <c:numFmt formatCode="#,##0" sourceLinked="1"/>
        <c:majorTickMark val="out"/>
        <c:minorTickMark val="none"/>
        <c:tickLblPos val="nextTo"/>
        <c:crossAx val="44631552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1200" b="1">
                <a:solidFill>
                  <a:srgbClr val="009999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82062146892655363"/>
          <c:y val="0.20937514389648668"/>
          <c:w val="0.17076827260999158"/>
          <c:h val="0.1652095050618673"/>
        </c:manualLayout>
      </c:layout>
      <c:overlay val="0"/>
      <c:txPr>
        <a:bodyPr/>
        <a:lstStyle/>
        <a:p>
          <a:pPr>
            <a:defRPr sz="1100" b="1">
              <a:solidFill>
                <a:srgbClr val="009999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1912182852143501E-2"/>
          <c:y val="4.3392452686394183E-2"/>
          <c:w val="0.9428100393700789"/>
          <c:h val="0.53903471228922295"/>
        </c:manualLayout>
      </c:layout>
      <c:barChart>
        <c:barDir val="col"/>
        <c:grouping val="clustered"/>
        <c:varyColors val="0"/>
        <c:ser>
          <c:idx val="2"/>
          <c:order val="0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C00000"/>
              </a:solidFill>
            </c:spPr>
          </c:dPt>
          <c:cat>
            <c:strRef>
              <c:f>'Public exp % GDP'!$A$2:$A$51</c:f>
              <c:strCache>
                <c:ptCount val="50"/>
                <c:pt idx="0">
                  <c:v>Azerbaijan</c:v>
                </c:pt>
                <c:pt idx="1">
                  <c:v>Turkmenistan</c:v>
                </c:pt>
                <c:pt idx="2">
                  <c:v>Armenia</c:v>
                </c:pt>
                <c:pt idx="3">
                  <c:v>Georgia</c:v>
                </c:pt>
                <c:pt idx="4">
                  <c:v>Tajikistan</c:v>
                </c:pt>
                <c:pt idx="5">
                  <c:v>Kazakhstan</c:v>
                </c:pt>
                <c:pt idx="6">
                  <c:v>Albania</c:v>
                </c:pt>
                <c:pt idx="7">
                  <c:v>Uzbekistan</c:v>
                </c:pt>
                <c:pt idx="8">
                  <c:v>Russian Federation</c:v>
                </c:pt>
                <c:pt idx="9">
                  <c:v>Cyprus</c:v>
                </c:pt>
                <c:pt idx="10">
                  <c:v>Latvia</c:v>
                </c:pt>
                <c:pt idx="11">
                  <c:v>Montenegro</c:v>
                </c:pt>
                <c:pt idx="12">
                  <c:v>Kyrgyzstan</c:v>
                </c:pt>
                <c:pt idx="13">
                  <c:v>Belarus</c:v>
                </c:pt>
                <c:pt idx="14">
                  <c:v>Lithuania</c:v>
                </c:pt>
                <c:pt idx="15">
                  <c:v>Ukraine</c:v>
                </c:pt>
                <c:pt idx="16">
                  <c:v>Romania</c:v>
                </c:pt>
                <c:pt idx="17">
                  <c:v>Israel</c:v>
                </c:pt>
                <c:pt idx="18">
                  <c:v>Turkey</c:v>
                </c:pt>
                <c:pt idx="19">
                  <c:v>TFYRM</c:v>
                </c:pt>
                <c:pt idx="20">
                  <c:v>Estonia</c:v>
                </c:pt>
                <c:pt idx="21">
                  <c:v>Bulgaria</c:v>
                </c:pt>
                <c:pt idx="22">
                  <c:v>Poland</c:v>
                </c:pt>
                <c:pt idx="23">
                  <c:v>Hungary</c:v>
                </c:pt>
                <c:pt idx="24">
                  <c:v>Republic of Moldova</c:v>
                </c:pt>
                <c:pt idx="25">
                  <c:v>Slovakia</c:v>
                </c:pt>
                <c:pt idx="26">
                  <c:v>Malta</c:v>
                </c:pt>
                <c:pt idx="27">
                  <c:v>Croatia</c:v>
                </c:pt>
                <c:pt idx="28">
                  <c:v>Luxembourg</c:v>
                </c:pt>
                <c:pt idx="29">
                  <c:v>Czech Republic</c:v>
                </c:pt>
                <c:pt idx="30">
                  <c:v>Ireland</c:v>
                </c:pt>
                <c:pt idx="31">
                  <c:v>Spain</c:v>
                </c:pt>
                <c:pt idx="32">
                  <c:v>Portugal</c:v>
                </c:pt>
                <c:pt idx="33">
                  <c:v>Serbia</c:v>
                </c:pt>
                <c:pt idx="34">
                  <c:v>Slovenia</c:v>
                </c:pt>
                <c:pt idx="35">
                  <c:v>Bosnia and Herzegovina</c:v>
                </c:pt>
                <c:pt idx="36">
                  <c:v>Greece</c:v>
                </c:pt>
                <c:pt idx="37">
                  <c:v>Finland</c:v>
                </c:pt>
                <c:pt idx="38">
                  <c:v>Italy</c:v>
                </c:pt>
                <c:pt idx="39">
                  <c:v>Iceland</c:v>
                </c:pt>
                <c:pt idx="40">
                  <c:v>Switzerland</c:v>
                </c:pt>
                <c:pt idx="41">
                  <c:v>United Kingdom</c:v>
                </c:pt>
                <c:pt idx="42">
                  <c:v>Sweden</c:v>
                </c:pt>
                <c:pt idx="43">
                  <c:v>Norway</c:v>
                </c:pt>
                <c:pt idx="44">
                  <c:v>Austria</c:v>
                </c:pt>
                <c:pt idx="45">
                  <c:v>Belgium</c:v>
                </c:pt>
                <c:pt idx="46">
                  <c:v>Germany</c:v>
                </c:pt>
                <c:pt idx="47">
                  <c:v>France</c:v>
                </c:pt>
                <c:pt idx="48">
                  <c:v>Denmark</c:v>
                </c:pt>
                <c:pt idx="49">
                  <c:v>Netherlands</c:v>
                </c:pt>
              </c:strCache>
            </c:strRef>
          </c:cat>
          <c:val>
            <c:numRef>
              <c:f>'Public exp % GDP'!$B$2:$B$51</c:f>
              <c:numCache>
                <c:formatCode>#,##0.00</c:formatCode>
                <c:ptCount val="50"/>
                <c:pt idx="0">
                  <c:v>1.1596312499999997</c:v>
                </c:pt>
                <c:pt idx="1">
                  <c:v>1.2917509700000001</c:v>
                </c:pt>
                <c:pt idx="2">
                  <c:v>1.8860655200000005</c:v>
                </c:pt>
                <c:pt idx="3">
                  <c:v>2.0305524599999996</c:v>
                </c:pt>
                <c:pt idx="4">
                  <c:v>2.0677317900000007</c:v>
                </c:pt>
                <c:pt idx="5">
                  <c:v>2.2619934600000002</c:v>
                </c:pt>
                <c:pt idx="6">
                  <c:v>2.8455264599999999</c:v>
                </c:pt>
                <c:pt idx="7">
                  <c:v>3.1179062600000012</c:v>
                </c:pt>
                <c:pt idx="8">
                  <c:v>3.1459401800000002</c:v>
                </c:pt>
                <c:pt idx="9">
                  <c:v>3.4451550499999994</c:v>
                </c:pt>
                <c:pt idx="10">
                  <c:v>3.539842329999999</c:v>
                </c:pt>
                <c:pt idx="11">
                  <c:v>3.71908824</c:v>
                </c:pt>
                <c:pt idx="12">
                  <c:v>3.9383196199999997</c:v>
                </c:pt>
                <c:pt idx="13">
                  <c:v>3.9661785200000002</c:v>
                </c:pt>
                <c:pt idx="14">
                  <c:v>4.1522333899999984</c:v>
                </c:pt>
                <c:pt idx="15">
                  <c:v>4.2317814399999998</c:v>
                </c:pt>
                <c:pt idx="16">
                  <c:v>4.2560027900000019</c:v>
                </c:pt>
                <c:pt idx="17">
                  <c:v>4.2799443499999983</c:v>
                </c:pt>
                <c:pt idx="18">
                  <c:v>4.3272180600000008</c:v>
                </c:pt>
                <c:pt idx="19">
                  <c:v>4.4398212700000004</c:v>
                </c:pt>
                <c:pt idx="20">
                  <c:v>4.4572104999999995</c:v>
                </c:pt>
                <c:pt idx="21">
                  <c:v>4.5187025800000002</c:v>
                </c:pt>
                <c:pt idx="22">
                  <c:v>4.6359724000000009</c:v>
                </c:pt>
                <c:pt idx="23">
                  <c:v>5.1159919599999997</c:v>
                </c:pt>
                <c:pt idx="24">
                  <c:v>5.429266300000001</c:v>
                </c:pt>
                <c:pt idx="25">
                  <c:v>5.752774269999998</c:v>
                </c:pt>
                <c:pt idx="26">
                  <c:v>5.7694782400000006</c:v>
                </c:pt>
                <c:pt idx="27">
                  <c:v>5.8437154699999976</c:v>
                </c:pt>
                <c:pt idx="28">
                  <c:v>5.9392371899999992</c:v>
                </c:pt>
                <c:pt idx="29">
                  <c:v>6.0342680700000004</c:v>
                </c:pt>
                <c:pt idx="30">
                  <c:v>6.0375928700000001</c:v>
                </c:pt>
                <c:pt idx="31">
                  <c:v>6.2533994999999996</c:v>
                </c:pt>
                <c:pt idx="32">
                  <c:v>6.2780460600000003</c:v>
                </c:pt>
                <c:pt idx="33">
                  <c:v>6.4114785200000002</c:v>
                </c:pt>
                <c:pt idx="34">
                  <c:v>6.5599613699999981</c:v>
                </c:pt>
                <c:pt idx="35">
                  <c:v>6.7422139400000018</c:v>
                </c:pt>
                <c:pt idx="36">
                  <c:v>6.8276248399999995</c:v>
                </c:pt>
                <c:pt idx="37">
                  <c:v>7.0754692600000002</c:v>
                </c:pt>
                <c:pt idx="38">
                  <c:v>7.0937379300000005</c:v>
                </c:pt>
                <c:pt idx="39">
                  <c:v>7.2886773599999986</c:v>
                </c:pt>
                <c:pt idx="40">
                  <c:v>7.5676425900000002</c:v>
                </c:pt>
                <c:pt idx="41">
                  <c:v>7.6172503900000006</c:v>
                </c:pt>
                <c:pt idx="42">
                  <c:v>7.9119550000000007</c:v>
                </c:pt>
                <c:pt idx="43">
                  <c:v>8.1815474300000002</c:v>
                </c:pt>
                <c:pt idx="44">
                  <c:v>8.3578960200000054</c:v>
                </c:pt>
                <c:pt idx="45">
                  <c:v>8.4791157100000003</c:v>
                </c:pt>
                <c:pt idx="46">
                  <c:v>8.677564290000003</c:v>
                </c:pt>
                <c:pt idx="47">
                  <c:v>9.0423121099999992</c:v>
                </c:pt>
                <c:pt idx="48">
                  <c:v>9.0675104400000031</c:v>
                </c:pt>
                <c:pt idx="49">
                  <c:v>10.288715259999998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4"/>
        <c:overlap val="-1"/>
        <c:axId val="44684032"/>
        <c:axId val="44685568"/>
      </c:barChart>
      <c:catAx>
        <c:axId val="446840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4685568"/>
        <c:crosses val="autoZero"/>
        <c:auto val="1"/>
        <c:lblAlgn val="ctr"/>
        <c:lblOffset val="100"/>
        <c:noMultiLvlLbl val="0"/>
      </c:catAx>
      <c:valAx>
        <c:axId val="4468556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spPr>
          <a:ln>
            <a:noFill/>
          </a:ln>
        </c:spPr>
        <c:crossAx val="4468403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53975"/>
            <a:effectLst>
              <a:outerShdw blurRad="38100" dist="50800" dir="2700000" algn="tl" rotWithShape="0">
                <a:prstClr val="black">
                  <a:alpha val="40000"/>
                </a:prst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1162199908497673E-2"/>
                  <c:y val="0.37134479900538747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FF0000"/>
                        </a:solidFill>
                      </a:rPr>
                      <a:t>146,664,949</a:t>
                    </a:r>
                    <a:endParaRPr lang="en-US" sz="105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657492354740061E-2"/>
                  <c:y val="0.35087719298245612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FF0000"/>
                        </a:solidFill>
                      </a:rPr>
                      <a:t>139,622,828</a:t>
                    </a:r>
                    <a:endParaRPr lang="en-US" sz="105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1987767584097858E-2"/>
                  <c:y val="0.35380116959064328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FF0000"/>
                        </a:solidFill>
                      </a:rPr>
                      <a:t>140,922,420</a:t>
                    </a:r>
                    <a:endParaRPr lang="en-US" sz="105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8929663608562692E-2"/>
                  <c:y val="0.55263157894736847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FF0000"/>
                        </a:solidFill>
                      </a:rPr>
                      <a:t>213,974,751</a:t>
                    </a:r>
                    <a:endParaRPr lang="en-US" sz="105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2691131498470942E-2"/>
                  <c:y val="0.7368418750287794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FF0000"/>
                        </a:solidFill>
                      </a:rPr>
                      <a:t>281,108,370</a:t>
                    </a:r>
                    <a:endParaRPr lang="en-US" sz="105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82262996941896E-2"/>
                  <c:y val="0.66081848321591385"/>
                </c:manualLayout>
              </c:layout>
              <c:tx>
                <c:rich>
                  <a:bodyPr/>
                  <a:lstStyle/>
                  <a:p>
                    <a:r>
                      <a:rPr lang="en-US" sz="1400" dirty="0">
                        <a:solidFill>
                          <a:srgbClr val="FF0000"/>
                        </a:solidFill>
                      </a:rPr>
                      <a:t>253,628,864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2010 წელი</c:v>
                </c:pt>
                <c:pt idx="1">
                  <c:v>2011 წელი </c:v>
                </c:pt>
                <c:pt idx="2">
                  <c:v>2012 წელი</c:v>
                </c:pt>
                <c:pt idx="3">
                  <c:v>2013 წელი</c:v>
                </c:pt>
                <c:pt idx="4">
                  <c:v>2014 წელი</c:v>
                </c:pt>
                <c:pt idx="5">
                  <c:v>2015 წელი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146664949</c:v>
                </c:pt>
                <c:pt idx="1">
                  <c:v>139622828</c:v>
                </c:pt>
                <c:pt idx="2">
                  <c:v>140922420</c:v>
                </c:pt>
                <c:pt idx="3">
                  <c:v>213974751</c:v>
                </c:pt>
                <c:pt idx="4">
                  <c:v>281108370</c:v>
                </c:pt>
                <c:pt idx="5">
                  <c:v>253628864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4602112"/>
        <c:axId val="44603648"/>
      </c:lineChart>
      <c:catAx>
        <c:axId val="4460211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009999"/>
                </a:solidFill>
              </a:defRPr>
            </a:pPr>
            <a:endParaRPr lang="en-US"/>
          </a:p>
        </c:txPr>
        <c:crossAx val="44603648"/>
        <c:crosses val="autoZero"/>
        <c:auto val="1"/>
        <c:lblAlgn val="r"/>
        <c:lblOffset val="100"/>
        <c:noMultiLvlLbl val="0"/>
      </c:catAx>
      <c:valAx>
        <c:axId val="44603648"/>
        <c:scaling>
          <c:orientation val="minMax"/>
        </c:scaling>
        <c:delete val="1"/>
        <c:axPos val="l"/>
        <c:majorGridlines/>
        <c:numFmt formatCode="#,##0" sourceLinked="1"/>
        <c:majorTickMark val="none"/>
        <c:minorTickMark val="none"/>
        <c:tickLblPos val="nextTo"/>
        <c:crossAx val="44602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520E5B-B2F9-4D41-B1C3-AB4D31F1FBC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E38697-BE49-4E15-BAC3-3696A6824A74}">
      <dgm:prSet phldrT="[Text]"/>
      <dgm:spPr>
        <a:solidFill>
          <a:srgbClr val="FF5353"/>
        </a:solidFill>
        <a:ln>
          <a:noFill/>
        </a:ln>
        <a:effectLst>
          <a:outerShdw blurRad="368300" dist="38100" sx="92000" sy="92000" algn="tl" rotWithShape="0">
            <a:prstClr val="black">
              <a:alpha val="58000"/>
            </a:prstClr>
          </a:outerShdw>
        </a:effectLst>
      </dgm:spPr>
      <dgm:t>
        <a:bodyPr/>
        <a:lstStyle/>
        <a:p>
          <a:r>
            <a:rPr lang="en-US" dirty="0" smtClean="0"/>
            <a:t>20%</a:t>
          </a:r>
          <a:endParaRPr lang="en-US" dirty="0"/>
        </a:p>
      </dgm:t>
    </dgm:pt>
    <dgm:pt modelId="{0E0787A2-9F5E-483F-8B5F-3F236A90D363}" type="parTrans" cxnId="{0F8E272C-DA9D-4945-9835-CF148F05F8CE}">
      <dgm:prSet/>
      <dgm:spPr/>
      <dgm:t>
        <a:bodyPr/>
        <a:lstStyle/>
        <a:p>
          <a:endParaRPr lang="en-US"/>
        </a:p>
      </dgm:t>
    </dgm:pt>
    <dgm:pt modelId="{8E6FF46F-4C23-4403-84C3-78AB9DD685EE}" type="sibTrans" cxnId="{0F8E272C-DA9D-4945-9835-CF148F05F8CE}">
      <dgm:prSet/>
      <dgm:spPr/>
      <dgm:t>
        <a:bodyPr/>
        <a:lstStyle/>
        <a:p>
          <a:endParaRPr lang="en-US"/>
        </a:p>
      </dgm:t>
    </dgm:pt>
    <dgm:pt modelId="{970037FC-5C73-4405-9F9A-958E2B6872A4}">
      <dgm:prSet phldrT="[Text]" custT="1"/>
      <dgm:spPr>
        <a:solidFill>
          <a:srgbClr val="FF5353"/>
        </a:solidFill>
        <a:effectLst>
          <a:outerShdw blurRad="368300" dist="38100" sx="92000" sy="92000" algn="tl" rotWithShape="0">
            <a:prstClr val="black">
              <a:alpha val="58000"/>
            </a:prstClr>
          </a:outerShdw>
        </a:effectLst>
      </dgm:spPr>
      <dgm:t>
        <a:bodyPr/>
        <a:lstStyle/>
        <a:p>
          <a:r>
            <a:rPr lang="en-US" sz="2700" dirty="0" smtClean="0"/>
            <a:t>80%</a:t>
          </a:r>
          <a:endParaRPr lang="en-US" sz="2700" dirty="0"/>
        </a:p>
      </dgm:t>
    </dgm:pt>
    <dgm:pt modelId="{4A8D0CFB-6ACC-442A-9D9D-67B256679829}" type="sibTrans" cxnId="{5939C49E-DDA9-4A70-BBC3-B636CF8B6790}">
      <dgm:prSet/>
      <dgm:spPr/>
      <dgm:t>
        <a:bodyPr/>
        <a:lstStyle/>
        <a:p>
          <a:endParaRPr lang="en-US"/>
        </a:p>
      </dgm:t>
    </dgm:pt>
    <dgm:pt modelId="{9EF31D50-986E-4123-BBFA-EE7D448CECBD}" type="parTrans" cxnId="{5939C49E-DDA9-4A70-BBC3-B636CF8B6790}">
      <dgm:prSet/>
      <dgm:spPr/>
      <dgm:t>
        <a:bodyPr/>
        <a:lstStyle/>
        <a:p>
          <a:endParaRPr lang="en-US"/>
        </a:p>
      </dgm:t>
    </dgm:pt>
    <dgm:pt modelId="{946C157B-1389-43EA-8F24-A115651960CF}" type="pres">
      <dgm:prSet presAssocID="{92520E5B-B2F9-4D41-B1C3-AB4D31F1FBC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C7ED40-A009-400F-A4A3-01AF04E8169A}" type="pres">
      <dgm:prSet presAssocID="{970037FC-5C73-4405-9F9A-958E2B6872A4}" presName="roof" presStyleLbl="dkBgShp" presStyleIdx="0" presStyleCnt="2" custScaleX="11408" custScaleY="194445" custLinFactY="12741" custLinFactNeighborX="37181" custLinFactNeighborY="100000"/>
      <dgm:spPr/>
      <dgm:t>
        <a:bodyPr/>
        <a:lstStyle/>
        <a:p>
          <a:endParaRPr lang="en-US"/>
        </a:p>
      </dgm:t>
    </dgm:pt>
    <dgm:pt modelId="{EA5A51F9-0B58-4D2A-82D5-2DE70AB28AE0}" type="pres">
      <dgm:prSet presAssocID="{970037FC-5C73-4405-9F9A-958E2B6872A4}" presName="pillars" presStyleCnt="0"/>
      <dgm:spPr/>
    </dgm:pt>
    <dgm:pt modelId="{B51E9C15-7AFF-4D9E-ADA7-DDD09A24241F}" type="pres">
      <dgm:prSet presAssocID="{970037FC-5C73-4405-9F9A-958E2B6872A4}" presName="pillar1" presStyleLbl="node1" presStyleIdx="0" presStyleCnt="1" custScaleX="11616" custScaleY="20443" custLinFactNeighborX="37309" custLinFactNeighborY="377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41114A-D35E-4D25-9353-5DA7C66C9839}" type="pres">
      <dgm:prSet presAssocID="{970037FC-5C73-4405-9F9A-958E2B6872A4}" presName="base" presStyleLbl="dkBgShp" presStyleIdx="1" presStyleCnt="2" custFlipVert="0" custScaleY="46902" custLinFactY="179005" custLinFactNeighborX="30698" custLinFactNeighborY="200000"/>
      <dgm:spPr>
        <a:solidFill>
          <a:srgbClr val="009999"/>
        </a:solidFill>
      </dgm:spPr>
    </dgm:pt>
  </dgm:ptLst>
  <dgm:cxnLst>
    <dgm:cxn modelId="{6FFC1697-1EBA-4A6D-A5F9-F123525669C6}" type="presOf" srcId="{970037FC-5C73-4405-9F9A-958E2B6872A4}" destId="{52C7ED40-A009-400F-A4A3-01AF04E8169A}" srcOrd="0" destOrd="0" presId="urn:microsoft.com/office/officeart/2005/8/layout/hList3"/>
    <dgm:cxn modelId="{B852ADC2-B862-496C-987C-3F1E5B3A9852}" type="presOf" srcId="{96E38697-BE49-4E15-BAC3-3696A6824A74}" destId="{B51E9C15-7AFF-4D9E-ADA7-DDD09A24241F}" srcOrd="0" destOrd="0" presId="urn:microsoft.com/office/officeart/2005/8/layout/hList3"/>
    <dgm:cxn modelId="{A7F4199D-8583-468E-BDD0-622EBBB04579}" type="presOf" srcId="{92520E5B-B2F9-4D41-B1C3-AB4D31F1FBCB}" destId="{946C157B-1389-43EA-8F24-A115651960CF}" srcOrd="0" destOrd="0" presId="urn:microsoft.com/office/officeart/2005/8/layout/hList3"/>
    <dgm:cxn modelId="{0F8E272C-DA9D-4945-9835-CF148F05F8CE}" srcId="{970037FC-5C73-4405-9F9A-958E2B6872A4}" destId="{96E38697-BE49-4E15-BAC3-3696A6824A74}" srcOrd="0" destOrd="0" parTransId="{0E0787A2-9F5E-483F-8B5F-3F236A90D363}" sibTransId="{8E6FF46F-4C23-4403-84C3-78AB9DD685EE}"/>
    <dgm:cxn modelId="{5939C49E-DDA9-4A70-BBC3-B636CF8B6790}" srcId="{92520E5B-B2F9-4D41-B1C3-AB4D31F1FBCB}" destId="{970037FC-5C73-4405-9F9A-958E2B6872A4}" srcOrd="0" destOrd="0" parTransId="{9EF31D50-986E-4123-BBFA-EE7D448CECBD}" sibTransId="{4A8D0CFB-6ACC-442A-9D9D-67B256679829}"/>
    <dgm:cxn modelId="{C5A7148F-26B8-40A3-8B88-AD8B0AC4FD3A}" type="presParOf" srcId="{946C157B-1389-43EA-8F24-A115651960CF}" destId="{52C7ED40-A009-400F-A4A3-01AF04E8169A}" srcOrd="0" destOrd="0" presId="urn:microsoft.com/office/officeart/2005/8/layout/hList3"/>
    <dgm:cxn modelId="{6BD559C5-5416-43FE-AE00-671CFA54BC46}" type="presParOf" srcId="{946C157B-1389-43EA-8F24-A115651960CF}" destId="{EA5A51F9-0B58-4D2A-82D5-2DE70AB28AE0}" srcOrd="1" destOrd="0" presId="urn:microsoft.com/office/officeart/2005/8/layout/hList3"/>
    <dgm:cxn modelId="{106EA911-9EEF-42CA-AB70-95261085B327}" type="presParOf" srcId="{EA5A51F9-0B58-4D2A-82D5-2DE70AB28AE0}" destId="{B51E9C15-7AFF-4D9E-ADA7-DDD09A24241F}" srcOrd="0" destOrd="0" presId="urn:microsoft.com/office/officeart/2005/8/layout/hList3"/>
    <dgm:cxn modelId="{45B797C8-923F-45CD-A5AA-3C4CB3810FE4}" type="presParOf" srcId="{946C157B-1389-43EA-8F24-A115651960CF}" destId="{C241114A-D35E-4D25-9353-5DA7C66C9839}" srcOrd="2" destOrd="0" presId="urn:microsoft.com/office/officeart/2005/8/layout/hList3"/>
  </dgm:cxnLst>
  <dgm:bg>
    <a:effectLst>
      <a:outerShdw blurRad="50800" dist="38100" dir="2700000" sx="30000" sy="3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2F5A3E-B3D9-4E0D-A2A7-865EC3117F6A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AD1FEC-33FA-4F3B-B6EF-B23BDB295604}">
      <dgm:prSet phldrT="[Text]" custT="1"/>
      <dgm:spPr>
        <a:solidFill>
          <a:srgbClr val="FF5353"/>
        </a:solidFill>
      </dgm:spPr>
      <dgm:t>
        <a:bodyPr/>
        <a:lstStyle/>
        <a:p>
          <a:endParaRPr lang="ka-GE" sz="1400" dirty="0" smtClean="0"/>
        </a:p>
        <a:p>
          <a:r>
            <a:rPr lang="ka-GE" sz="1800" b="1" dirty="0" smtClean="0"/>
            <a:t> დაგვიანებული მიმართვა ექიმთან</a:t>
          </a:r>
        </a:p>
        <a:p>
          <a:endParaRPr lang="en-US" sz="1100" dirty="0"/>
        </a:p>
      </dgm:t>
    </dgm:pt>
    <dgm:pt modelId="{F666A29D-6E06-41D6-8B0B-F8DBC986CEDC}" type="parTrans" cxnId="{DE6A5F94-DF31-4E8C-AB1F-F1362EB9AF82}">
      <dgm:prSet/>
      <dgm:spPr/>
      <dgm:t>
        <a:bodyPr/>
        <a:lstStyle/>
        <a:p>
          <a:endParaRPr lang="en-US"/>
        </a:p>
      </dgm:t>
    </dgm:pt>
    <dgm:pt modelId="{9AE80B5B-816A-4690-9372-4EF28B6D7EB6}" type="sibTrans" cxnId="{DE6A5F94-DF31-4E8C-AB1F-F1362EB9AF82}">
      <dgm:prSet/>
      <dgm:spPr/>
      <dgm:t>
        <a:bodyPr/>
        <a:lstStyle/>
        <a:p>
          <a:endParaRPr lang="en-US"/>
        </a:p>
      </dgm:t>
    </dgm:pt>
    <dgm:pt modelId="{2C5631F1-3A6A-4CBB-9A9B-1408BF7AFE2A}">
      <dgm:prSet phldrT="[Text]" custT="1"/>
      <dgm:spPr>
        <a:solidFill>
          <a:srgbClr val="4194DF">
            <a:alpha val="90000"/>
          </a:srgbClr>
        </a:solidFill>
      </dgm:spPr>
      <dgm:t>
        <a:bodyPr/>
        <a:lstStyle/>
        <a:p>
          <a:r>
            <a:rPr lang="ka-GE" sz="2400" b="1" dirty="0" smtClean="0">
              <a:solidFill>
                <a:schemeClr val="bg1"/>
              </a:solidFill>
            </a:rPr>
            <a:t>პჯდ რეფორმა</a:t>
          </a:r>
          <a:endParaRPr lang="en-US" sz="2400" b="1" dirty="0">
            <a:solidFill>
              <a:schemeClr val="bg1"/>
            </a:solidFill>
          </a:endParaRPr>
        </a:p>
      </dgm:t>
    </dgm:pt>
    <dgm:pt modelId="{668C002D-FF8B-4B14-8D4E-22878AF4D211}" type="parTrans" cxnId="{06EFDBD1-18D2-4C97-B5A7-7AD53B06B253}">
      <dgm:prSet/>
      <dgm:spPr/>
      <dgm:t>
        <a:bodyPr/>
        <a:lstStyle/>
        <a:p>
          <a:endParaRPr lang="en-US"/>
        </a:p>
      </dgm:t>
    </dgm:pt>
    <dgm:pt modelId="{EAFB801C-9E75-4B0B-8A15-9C8328709F89}" type="sibTrans" cxnId="{06EFDBD1-18D2-4C97-B5A7-7AD53B06B253}">
      <dgm:prSet/>
      <dgm:spPr/>
      <dgm:t>
        <a:bodyPr/>
        <a:lstStyle/>
        <a:p>
          <a:endParaRPr lang="en-US"/>
        </a:p>
      </dgm:t>
    </dgm:pt>
    <dgm:pt modelId="{F7BF8CFE-D53F-42F2-95C8-35151FC13A5F}">
      <dgm:prSet phldrT="[Text]"/>
      <dgm:spPr>
        <a:solidFill>
          <a:srgbClr val="FF5353"/>
        </a:solidFill>
      </dgm:spPr>
      <dgm:t>
        <a:bodyPr/>
        <a:lstStyle/>
        <a:p>
          <a:r>
            <a:rPr lang="ka-GE" b="1" dirty="0" smtClean="0"/>
            <a:t>მედიკამენტების მაღალი ფასი</a:t>
          </a:r>
          <a:endParaRPr lang="en-US" b="1" dirty="0"/>
        </a:p>
      </dgm:t>
    </dgm:pt>
    <dgm:pt modelId="{AF44A373-ED68-41BE-B9EB-435E7E1DF680}" type="parTrans" cxnId="{1D45CDF3-0193-4D56-9B01-90E00230574A}">
      <dgm:prSet/>
      <dgm:spPr/>
      <dgm:t>
        <a:bodyPr/>
        <a:lstStyle/>
        <a:p>
          <a:endParaRPr lang="en-US"/>
        </a:p>
      </dgm:t>
    </dgm:pt>
    <dgm:pt modelId="{27849129-DDBA-4542-8B33-55990E404AC5}" type="sibTrans" cxnId="{1D45CDF3-0193-4D56-9B01-90E00230574A}">
      <dgm:prSet/>
      <dgm:spPr/>
      <dgm:t>
        <a:bodyPr/>
        <a:lstStyle/>
        <a:p>
          <a:endParaRPr lang="en-US"/>
        </a:p>
      </dgm:t>
    </dgm:pt>
    <dgm:pt modelId="{9A08187C-5CCA-41DF-A313-8749595F55DB}">
      <dgm:prSet phldrT="[Text]" custT="1"/>
      <dgm:spPr>
        <a:solidFill>
          <a:srgbClr val="4194DF">
            <a:alpha val="90000"/>
          </a:srgbClr>
        </a:solidFill>
      </dgm:spPr>
      <dgm:t>
        <a:bodyPr/>
        <a:lstStyle/>
        <a:p>
          <a:r>
            <a:rPr lang="ka-GE" sz="1800" b="1" dirty="0" smtClean="0">
              <a:solidFill>
                <a:schemeClr val="bg1"/>
              </a:solidFill>
            </a:rPr>
            <a:t>ხარისხის კონტროლის დანერგვა; კონკურენციის გაზრდა</a:t>
          </a:r>
          <a:endParaRPr lang="en-US" sz="1800" b="1" dirty="0">
            <a:solidFill>
              <a:schemeClr val="bg1"/>
            </a:solidFill>
          </a:endParaRPr>
        </a:p>
      </dgm:t>
    </dgm:pt>
    <dgm:pt modelId="{7C6CA5E8-CF3E-4231-B93B-6A2F486A7A3E}" type="parTrans" cxnId="{4535B0A0-00F3-43F0-ACEB-E7D30CCDF529}">
      <dgm:prSet/>
      <dgm:spPr/>
      <dgm:t>
        <a:bodyPr/>
        <a:lstStyle/>
        <a:p>
          <a:endParaRPr lang="en-US"/>
        </a:p>
      </dgm:t>
    </dgm:pt>
    <dgm:pt modelId="{225868F5-A664-4BA4-A7E1-3C499DECA378}" type="sibTrans" cxnId="{4535B0A0-00F3-43F0-ACEB-E7D30CCDF529}">
      <dgm:prSet/>
      <dgm:spPr/>
      <dgm:t>
        <a:bodyPr/>
        <a:lstStyle/>
        <a:p>
          <a:endParaRPr lang="en-US"/>
        </a:p>
      </dgm:t>
    </dgm:pt>
    <dgm:pt modelId="{F783F176-3AF4-4B2D-B7C7-088A7CE09FE4}">
      <dgm:prSet phldrT="[Text]"/>
      <dgm:spPr>
        <a:solidFill>
          <a:srgbClr val="FF5353"/>
        </a:solidFill>
      </dgm:spPr>
      <dgm:t>
        <a:bodyPr/>
        <a:lstStyle/>
        <a:p>
          <a:r>
            <a:rPr lang="ka-GE" b="1" dirty="0" smtClean="0"/>
            <a:t>მკურნალობის დაბალი ხარისხი</a:t>
          </a:r>
        </a:p>
        <a:p>
          <a:r>
            <a:rPr lang="ka-GE" b="1" dirty="0" smtClean="0"/>
            <a:t>(არასაჭირო მედიკამენტების გამოწერა)</a:t>
          </a:r>
          <a:endParaRPr lang="en-US" b="1" dirty="0"/>
        </a:p>
      </dgm:t>
    </dgm:pt>
    <dgm:pt modelId="{DF1EA34E-2E5F-4129-BB59-4BDBB6DC061A}" type="parTrans" cxnId="{B6C3A969-05D5-41E5-8CF8-7253770948CF}">
      <dgm:prSet/>
      <dgm:spPr/>
      <dgm:t>
        <a:bodyPr/>
        <a:lstStyle/>
        <a:p>
          <a:endParaRPr lang="en-US"/>
        </a:p>
      </dgm:t>
    </dgm:pt>
    <dgm:pt modelId="{F92BAB40-52F9-4BB0-AE6B-F26AA7BC5555}" type="sibTrans" cxnId="{B6C3A969-05D5-41E5-8CF8-7253770948CF}">
      <dgm:prSet/>
      <dgm:spPr/>
      <dgm:t>
        <a:bodyPr/>
        <a:lstStyle/>
        <a:p>
          <a:endParaRPr lang="en-US"/>
        </a:p>
      </dgm:t>
    </dgm:pt>
    <dgm:pt modelId="{7451957C-6B31-4BFF-9F7F-AB4F19904833}">
      <dgm:prSet phldrT="[Text]" custT="1"/>
      <dgm:spPr>
        <a:solidFill>
          <a:srgbClr val="4194DF">
            <a:alpha val="90000"/>
          </a:srgbClr>
        </a:solidFill>
      </dgm:spPr>
      <dgm:t>
        <a:bodyPr/>
        <a:lstStyle/>
        <a:p>
          <a:r>
            <a:rPr lang="ka-GE" sz="2400" b="1" dirty="0" smtClean="0">
              <a:solidFill>
                <a:schemeClr val="bg1"/>
              </a:solidFill>
            </a:rPr>
            <a:t>პჯდ რეფორმა</a:t>
          </a:r>
          <a:endParaRPr lang="en-US" sz="2400" b="1" dirty="0">
            <a:solidFill>
              <a:schemeClr val="bg1"/>
            </a:solidFill>
          </a:endParaRPr>
        </a:p>
      </dgm:t>
    </dgm:pt>
    <dgm:pt modelId="{08ABE805-F1A9-4135-8692-4AEE2F707DE5}" type="parTrans" cxnId="{2C61F65D-8673-42C9-8273-52039B515DF4}">
      <dgm:prSet/>
      <dgm:spPr/>
      <dgm:t>
        <a:bodyPr/>
        <a:lstStyle/>
        <a:p>
          <a:endParaRPr lang="en-US"/>
        </a:p>
      </dgm:t>
    </dgm:pt>
    <dgm:pt modelId="{EC4F0EAF-6774-4D94-82F1-A8E1484B655E}" type="sibTrans" cxnId="{2C61F65D-8673-42C9-8273-52039B515DF4}">
      <dgm:prSet/>
      <dgm:spPr/>
      <dgm:t>
        <a:bodyPr/>
        <a:lstStyle/>
        <a:p>
          <a:endParaRPr lang="en-US"/>
        </a:p>
      </dgm:t>
    </dgm:pt>
    <dgm:pt modelId="{8C1C1774-2DAE-4271-BF5B-F760D8F851E4}" type="pres">
      <dgm:prSet presAssocID="{DF2F5A3E-B3D9-4E0D-A2A7-865EC3117F6A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1CBF6DD-2CA2-4CE4-8DFC-3DE45AFBEED8}" type="pres">
      <dgm:prSet presAssocID="{AFAD1FEC-33FA-4F3B-B6EF-B23BDB295604}" presName="horFlow" presStyleCnt="0"/>
      <dgm:spPr/>
    </dgm:pt>
    <dgm:pt modelId="{FECF10A7-D89F-4F43-9B2F-563A4CF594A0}" type="pres">
      <dgm:prSet presAssocID="{AFAD1FEC-33FA-4F3B-B6EF-B23BDB295604}" presName="bigChev" presStyleLbl="node1" presStyleIdx="0" presStyleCnt="3" custScaleX="114148" custScaleY="55456" custLinFactNeighborX="-33300" custLinFactNeighborY="9682"/>
      <dgm:spPr/>
      <dgm:t>
        <a:bodyPr/>
        <a:lstStyle/>
        <a:p>
          <a:endParaRPr lang="en-US"/>
        </a:p>
      </dgm:t>
    </dgm:pt>
    <dgm:pt modelId="{22A9C8E9-EF9B-4800-84AC-53483D05CC85}" type="pres">
      <dgm:prSet presAssocID="{668C002D-FF8B-4B14-8D4E-22878AF4D211}" presName="parTrans" presStyleCnt="0"/>
      <dgm:spPr/>
    </dgm:pt>
    <dgm:pt modelId="{6C655867-5AF9-4619-ACE7-4CE41AF6706A}" type="pres">
      <dgm:prSet presAssocID="{2C5631F1-3A6A-4CBB-9A9B-1408BF7AFE2A}" presName="node" presStyleLbl="alignAccFollowNode1" presStyleIdx="0" presStyleCnt="3" custScaleX="124519" custScaleY="67767" custLinFactNeighborX="30720" custLinFactNeighborY="121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1514B-5086-47B7-8863-8EDDB16CF077}" type="pres">
      <dgm:prSet presAssocID="{AFAD1FEC-33FA-4F3B-B6EF-B23BDB295604}" presName="vSp" presStyleCnt="0"/>
      <dgm:spPr/>
    </dgm:pt>
    <dgm:pt modelId="{285351F2-4627-443B-88CC-A7FC1849EDF8}" type="pres">
      <dgm:prSet presAssocID="{F7BF8CFE-D53F-42F2-95C8-35151FC13A5F}" presName="horFlow" presStyleCnt="0"/>
      <dgm:spPr/>
    </dgm:pt>
    <dgm:pt modelId="{259CEF1F-82AA-4479-A509-FC74330A4F02}" type="pres">
      <dgm:prSet presAssocID="{F7BF8CFE-D53F-42F2-95C8-35151FC13A5F}" presName="bigChev" presStyleLbl="node1" presStyleIdx="1" presStyleCnt="3" custScaleX="115904" custScaleY="54540" custLinFactNeighborX="-20849" custLinFactNeighborY="3758"/>
      <dgm:spPr/>
      <dgm:t>
        <a:bodyPr/>
        <a:lstStyle/>
        <a:p>
          <a:endParaRPr lang="en-US"/>
        </a:p>
      </dgm:t>
    </dgm:pt>
    <dgm:pt modelId="{625CBBB9-16FA-4CFC-B3AA-D33CB6984287}" type="pres">
      <dgm:prSet presAssocID="{7C6CA5E8-CF3E-4231-B93B-6A2F486A7A3E}" presName="parTrans" presStyleCnt="0"/>
      <dgm:spPr/>
    </dgm:pt>
    <dgm:pt modelId="{4DDEE85D-0038-4335-80DF-F14AE603A41E}" type="pres">
      <dgm:prSet presAssocID="{9A08187C-5CCA-41DF-A313-8749595F55DB}" presName="node" presStyleLbl="alignAccFollowNode1" presStyleIdx="1" presStyleCnt="3" custScaleX="124662" custScaleY="63164" custLinFactNeighborX="32249" custLinFactNeighborY="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DDA04D-73F1-4022-B1CA-FBDCC101CAA7}" type="pres">
      <dgm:prSet presAssocID="{F7BF8CFE-D53F-42F2-95C8-35151FC13A5F}" presName="vSp" presStyleCnt="0"/>
      <dgm:spPr/>
    </dgm:pt>
    <dgm:pt modelId="{6C05A07D-3632-4AB3-AA0F-7E7B8E33F78F}" type="pres">
      <dgm:prSet presAssocID="{F783F176-3AF4-4B2D-B7C7-088A7CE09FE4}" presName="horFlow" presStyleCnt="0"/>
      <dgm:spPr/>
    </dgm:pt>
    <dgm:pt modelId="{2F0CEF77-9A70-4E3F-8443-CEF7DAD6867C}" type="pres">
      <dgm:prSet presAssocID="{F783F176-3AF4-4B2D-B7C7-088A7CE09FE4}" presName="bigChev" presStyleLbl="node1" presStyleIdx="2" presStyleCnt="3" custScaleX="115658" custScaleY="49157" custLinFactNeighborX="-33300" custLinFactNeighborY="-6137"/>
      <dgm:spPr/>
      <dgm:t>
        <a:bodyPr/>
        <a:lstStyle/>
        <a:p>
          <a:endParaRPr lang="en-US"/>
        </a:p>
      </dgm:t>
    </dgm:pt>
    <dgm:pt modelId="{AD6F512C-6E60-40C1-8B3A-3FD1344FB3EF}" type="pres">
      <dgm:prSet presAssocID="{08ABE805-F1A9-4135-8692-4AEE2F707DE5}" presName="parTrans" presStyleCnt="0"/>
      <dgm:spPr/>
    </dgm:pt>
    <dgm:pt modelId="{A988118C-C733-46A5-8933-469572E2488A}" type="pres">
      <dgm:prSet presAssocID="{7451957C-6B31-4BFF-9F7F-AB4F19904833}" presName="node" presStyleLbl="alignAccFollowNode1" presStyleIdx="2" presStyleCnt="3" custScaleX="123644" custScaleY="60898" custLinFactNeighborX="34472" custLinFactNeighborY="-65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45CDF3-0193-4D56-9B01-90E00230574A}" srcId="{DF2F5A3E-B3D9-4E0D-A2A7-865EC3117F6A}" destId="{F7BF8CFE-D53F-42F2-95C8-35151FC13A5F}" srcOrd="1" destOrd="0" parTransId="{AF44A373-ED68-41BE-B9EB-435E7E1DF680}" sibTransId="{27849129-DDBA-4542-8B33-55990E404AC5}"/>
    <dgm:cxn modelId="{CD9D4257-6863-42C1-8C1F-8A0252D50B1F}" type="presOf" srcId="{DF2F5A3E-B3D9-4E0D-A2A7-865EC3117F6A}" destId="{8C1C1774-2DAE-4271-BF5B-F760D8F851E4}" srcOrd="0" destOrd="0" presId="urn:microsoft.com/office/officeart/2005/8/layout/lProcess3"/>
    <dgm:cxn modelId="{7233E772-57FD-4F68-AD97-92B45398297C}" type="presOf" srcId="{2C5631F1-3A6A-4CBB-9A9B-1408BF7AFE2A}" destId="{6C655867-5AF9-4619-ACE7-4CE41AF6706A}" srcOrd="0" destOrd="0" presId="urn:microsoft.com/office/officeart/2005/8/layout/lProcess3"/>
    <dgm:cxn modelId="{2C61F65D-8673-42C9-8273-52039B515DF4}" srcId="{F783F176-3AF4-4B2D-B7C7-088A7CE09FE4}" destId="{7451957C-6B31-4BFF-9F7F-AB4F19904833}" srcOrd="0" destOrd="0" parTransId="{08ABE805-F1A9-4135-8692-4AEE2F707DE5}" sibTransId="{EC4F0EAF-6774-4D94-82F1-A8E1484B655E}"/>
    <dgm:cxn modelId="{DE6A5F94-DF31-4E8C-AB1F-F1362EB9AF82}" srcId="{DF2F5A3E-B3D9-4E0D-A2A7-865EC3117F6A}" destId="{AFAD1FEC-33FA-4F3B-B6EF-B23BDB295604}" srcOrd="0" destOrd="0" parTransId="{F666A29D-6E06-41D6-8B0B-F8DBC986CEDC}" sibTransId="{9AE80B5B-816A-4690-9372-4EF28B6D7EB6}"/>
    <dgm:cxn modelId="{4535B0A0-00F3-43F0-ACEB-E7D30CCDF529}" srcId="{F7BF8CFE-D53F-42F2-95C8-35151FC13A5F}" destId="{9A08187C-5CCA-41DF-A313-8749595F55DB}" srcOrd="0" destOrd="0" parTransId="{7C6CA5E8-CF3E-4231-B93B-6A2F486A7A3E}" sibTransId="{225868F5-A664-4BA4-A7E1-3C499DECA378}"/>
    <dgm:cxn modelId="{FC355B79-98F7-45FD-B98B-7D2D8450F81B}" type="presOf" srcId="{F7BF8CFE-D53F-42F2-95C8-35151FC13A5F}" destId="{259CEF1F-82AA-4479-A509-FC74330A4F02}" srcOrd="0" destOrd="0" presId="urn:microsoft.com/office/officeart/2005/8/layout/lProcess3"/>
    <dgm:cxn modelId="{06EFDBD1-18D2-4C97-B5A7-7AD53B06B253}" srcId="{AFAD1FEC-33FA-4F3B-B6EF-B23BDB295604}" destId="{2C5631F1-3A6A-4CBB-9A9B-1408BF7AFE2A}" srcOrd="0" destOrd="0" parTransId="{668C002D-FF8B-4B14-8D4E-22878AF4D211}" sibTransId="{EAFB801C-9E75-4B0B-8A15-9C8328709F89}"/>
    <dgm:cxn modelId="{B6C3A969-05D5-41E5-8CF8-7253770948CF}" srcId="{DF2F5A3E-B3D9-4E0D-A2A7-865EC3117F6A}" destId="{F783F176-3AF4-4B2D-B7C7-088A7CE09FE4}" srcOrd="2" destOrd="0" parTransId="{DF1EA34E-2E5F-4129-BB59-4BDBB6DC061A}" sibTransId="{F92BAB40-52F9-4BB0-AE6B-F26AA7BC5555}"/>
    <dgm:cxn modelId="{98E44634-1C62-4153-A571-E5BC13DD013D}" type="presOf" srcId="{F783F176-3AF4-4B2D-B7C7-088A7CE09FE4}" destId="{2F0CEF77-9A70-4E3F-8443-CEF7DAD6867C}" srcOrd="0" destOrd="0" presId="urn:microsoft.com/office/officeart/2005/8/layout/lProcess3"/>
    <dgm:cxn modelId="{88E28F7B-C91E-40F3-BD87-C9C2775B7C16}" type="presOf" srcId="{7451957C-6B31-4BFF-9F7F-AB4F19904833}" destId="{A988118C-C733-46A5-8933-469572E2488A}" srcOrd="0" destOrd="0" presId="urn:microsoft.com/office/officeart/2005/8/layout/lProcess3"/>
    <dgm:cxn modelId="{753BAB5F-D736-478D-A714-A147FD8422E2}" type="presOf" srcId="{AFAD1FEC-33FA-4F3B-B6EF-B23BDB295604}" destId="{FECF10A7-D89F-4F43-9B2F-563A4CF594A0}" srcOrd="0" destOrd="0" presId="urn:microsoft.com/office/officeart/2005/8/layout/lProcess3"/>
    <dgm:cxn modelId="{6F85E1A0-CCA3-445A-87AB-086F9BE6284A}" type="presOf" srcId="{9A08187C-5CCA-41DF-A313-8749595F55DB}" destId="{4DDEE85D-0038-4335-80DF-F14AE603A41E}" srcOrd="0" destOrd="0" presId="urn:microsoft.com/office/officeart/2005/8/layout/lProcess3"/>
    <dgm:cxn modelId="{3452D7C5-26A8-41B5-8E67-FB6F217F3AC7}" type="presParOf" srcId="{8C1C1774-2DAE-4271-BF5B-F760D8F851E4}" destId="{41CBF6DD-2CA2-4CE4-8DFC-3DE45AFBEED8}" srcOrd="0" destOrd="0" presId="urn:microsoft.com/office/officeart/2005/8/layout/lProcess3"/>
    <dgm:cxn modelId="{18A0A24C-488D-43A3-AEA6-1CE5B5EEE1FC}" type="presParOf" srcId="{41CBF6DD-2CA2-4CE4-8DFC-3DE45AFBEED8}" destId="{FECF10A7-D89F-4F43-9B2F-563A4CF594A0}" srcOrd="0" destOrd="0" presId="urn:microsoft.com/office/officeart/2005/8/layout/lProcess3"/>
    <dgm:cxn modelId="{1E2C6A89-8C81-4E83-A4A4-4C76293F9C5F}" type="presParOf" srcId="{41CBF6DD-2CA2-4CE4-8DFC-3DE45AFBEED8}" destId="{22A9C8E9-EF9B-4800-84AC-53483D05CC85}" srcOrd="1" destOrd="0" presId="urn:microsoft.com/office/officeart/2005/8/layout/lProcess3"/>
    <dgm:cxn modelId="{EF0EC2FF-3F2A-4DFC-8E53-A5F532790152}" type="presParOf" srcId="{41CBF6DD-2CA2-4CE4-8DFC-3DE45AFBEED8}" destId="{6C655867-5AF9-4619-ACE7-4CE41AF6706A}" srcOrd="2" destOrd="0" presId="urn:microsoft.com/office/officeart/2005/8/layout/lProcess3"/>
    <dgm:cxn modelId="{6E1CB420-DA5F-425E-9CBD-7505131BBCA1}" type="presParOf" srcId="{8C1C1774-2DAE-4271-BF5B-F760D8F851E4}" destId="{FB11514B-5086-47B7-8863-8EDDB16CF077}" srcOrd="1" destOrd="0" presId="urn:microsoft.com/office/officeart/2005/8/layout/lProcess3"/>
    <dgm:cxn modelId="{322B2EB7-CDA9-48B3-87AB-61456B9C8C64}" type="presParOf" srcId="{8C1C1774-2DAE-4271-BF5B-F760D8F851E4}" destId="{285351F2-4627-443B-88CC-A7FC1849EDF8}" srcOrd="2" destOrd="0" presId="urn:microsoft.com/office/officeart/2005/8/layout/lProcess3"/>
    <dgm:cxn modelId="{D0BF2B70-F706-435C-BCDA-B576F8DF79F8}" type="presParOf" srcId="{285351F2-4627-443B-88CC-A7FC1849EDF8}" destId="{259CEF1F-82AA-4479-A509-FC74330A4F02}" srcOrd="0" destOrd="0" presId="urn:microsoft.com/office/officeart/2005/8/layout/lProcess3"/>
    <dgm:cxn modelId="{05F3E74A-96FE-4B59-8DED-F0978AAAE812}" type="presParOf" srcId="{285351F2-4627-443B-88CC-A7FC1849EDF8}" destId="{625CBBB9-16FA-4CFC-B3AA-D33CB6984287}" srcOrd="1" destOrd="0" presId="urn:microsoft.com/office/officeart/2005/8/layout/lProcess3"/>
    <dgm:cxn modelId="{E00C81E3-6DE9-44FA-8D72-ECD20389ED4F}" type="presParOf" srcId="{285351F2-4627-443B-88CC-A7FC1849EDF8}" destId="{4DDEE85D-0038-4335-80DF-F14AE603A41E}" srcOrd="2" destOrd="0" presId="urn:microsoft.com/office/officeart/2005/8/layout/lProcess3"/>
    <dgm:cxn modelId="{09031080-0E1E-413D-A8E7-93D254CDC194}" type="presParOf" srcId="{8C1C1774-2DAE-4271-BF5B-F760D8F851E4}" destId="{87DDA04D-73F1-4022-B1CA-FBDCC101CAA7}" srcOrd="3" destOrd="0" presId="urn:microsoft.com/office/officeart/2005/8/layout/lProcess3"/>
    <dgm:cxn modelId="{34FD5DFD-E83F-45FF-A500-DC62E20CDACB}" type="presParOf" srcId="{8C1C1774-2DAE-4271-BF5B-F760D8F851E4}" destId="{6C05A07D-3632-4AB3-AA0F-7E7B8E33F78F}" srcOrd="4" destOrd="0" presId="urn:microsoft.com/office/officeart/2005/8/layout/lProcess3"/>
    <dgm:cxn modelId="{8B29800E-7961-41F2-9B60-3582687FF53F}" type="presParOf" srcId="{6C05A07D-3632-4AB3-AA0F-7E7B8E33F78F}" destId="{2F0CEF77-9A70-4E3F-8443-CEF7DAD6867C}" srcOrd="0" destOrd="0" presId="urn:microsoft.com/office/officeart/2005/8/layout/lProcess3"/>
    <dgm:cxn modelId="{72299D56-1039-4740-AE4F-B77D3D3CB6AE}" type="presParOf" srcId="{6C05A07D-3632-4AB3-AA0F-7E7B8E33F78F}" destId="{AD6F512C-6E60-40C1-8B3A-3FD1344FB3EF}" srcOrd="1" destOrd="0" presId="urn:microsoft.com/office/officeart/2005/8/layout/lProcess3"/>
    <dgm:cxn modelId="{5D5EC141-BD0F-4E99-9D11-FE4CC128CD0B}" type="presParOf" srcId="{6C05A07D-3632-4AB3-AA0F-7E7B8E33F78F}" destId="{A988118C-C733-46A5-8933-469572E2488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C5E33E-D257-434C-B12D-2E6158F4EACA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11FD04-F0C8-4405-8922-72EF280149D3}">
      <dgm:prSet phldrT="[Text]" custT="1"/>
      <dgm:spPr/>
      <dgm:t>
        <a:bodyPr/>
        <a:lstStyle/>
        <a:p>
          <a:r>
            <a:rPr lang="ka-GE" sz="2000" b="1" dirty="0" smtClean="0"/>
            <a:t>40-60%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</a:r>
          <a:endParaRPr lang="en-US" sz="2000" b="1" dirty="0"/>
        </a:p>
      </dgm:t>
    </dgm:pt>
    <dgm:pt modelId="{463A42FB-2293-41F0-9CA5-CD9D6224B3B4}" type="parTrans" cxnId="{F23BC8E0-8A8E-47D9-ACD5-B89A963AC026}">
      <dgm:prSet/>
      <dgm:spPr/>
      <dgm:t>
        <a:bodyPr/>
        <a:lstStyle/>
        <a:p>
          <a:endParaRPr lang="en-US"/>
        </a:p>
      </dgm:t>
    </dgm:pt>
    <dgm:pt modelId="{8555224A-A78A-4C12-B31E-5865B7EECD0D}" type="sibTrans" cxnId="{F23BC8E0-8A8E-47D9-ACD5-B89A963AC026}">
      <dgm:prSet/>
      <dgm:spPr/>
      <dgm:t>
        <a:bodyPr/>
        <a:lstStyle/>
        <a:p>
          <a:endParaRPr lang="en-US"/>
        </a:p>
      </dgm:t>
    </dgm:pt>
    <dgm:pt modelId="{2DAA92DC-175E-4A68-BC0E-70222ABD46E6}">
      <dgm:prSet phldrT="[Text]"/>
      <dgm:spPr/>
      <dgm:t>
        <a:bodyPr/>
        <a:lstStyle/>
        <a:p>
          <a:r>
            <a:rPr lang="ka-GE" dirty="0" smtClean="0"/>
            <a:t>25%</a:t>
          </a:r>
          <a:endParaRPr lang="en-US" dirty="0"/>
        </a:p>
      </dgm:t>
    </dgm:pt>
    <dgm:pt modelId="{E553D3B9-829A-4888-B296-C7561FA76FA7}" type="parTrans" cxnId="{A81491E7-AC7E-4CCE-BABC-C69E051F328C}">
      <dgm:prSet/>
      <dgm:spPr/>
      <dgm:t>
        <a:bodyPr/>
        <a:lstStyle/>
        <a:p>
          <a:endParaRPr lang="en-US"/>
        </a:p>
      </dgm:t>
    </dgm:pt>
    <dgm:pt modelId="{FB9BECBC-43CA-4EBF-A3A0-AD737D0F897E}" type="sibTrans" cxnId="{A81491E7-AC7E-4CCE-BABC-C69E051F328C}">
      <dgm:prSet/>
      <dgm:spPr/>
      <dgm:t>
        <a:bodyPr/>
        <a:lstStyle/>
        <a:p>
          <a:endParaRPr lang="en-US"/>
        </a:p>
      </dgm:t>
    </dgm:pt>
    <dgm:pt modelId="{9CF25236-7FA1-4FE2-B5A7-275239800720}">
      <dgm:prSet phldrT="[Text]" custT="1"/>
      <dgm:spPr>
        <a:solidFill>
          <a:srgbClr val="4194DF">
            <a:alpha val="90000"/>
          </a:srgbClr>
        </a:solidFill>
      </dgm:spPr>
      <dgm:t>
        <a:bodyPr/>
        <a:lstStyle/>
        <a:p>
          <a:r>
            <a:rPr lang="ka-GE" sz="1400" b="1" dirty="0" smtClean="0">
              <a:solidFill>
                <a:schemeClr val="bg1"/>
              </a:solidFill>
            </a:rPr>
            <a:t>დასაშვები ზღვარი</a:t>
          </a:r>
          <a:endParaRPr lang="en-US" sz="1400" b="1" dirty="0">
            <a:solidFill>
              <a:schemeClr val="bg1"/>
            </a:solidFill>
          </a:endParaRPr>
        </a:p>
      </dgm:t>
    </dgm:pt>
    <dgm:pt modelId="{25173BEA-0507-4000-803E-8B000DDA485D}" type="parTrans" cxnId="{3E57424F-CB61-490D-864A-CBE14001CBA5}">
      <dgm:prSet/>
      <dgm:spPr/>
      <dgm:t>
        <a:bodyPr/>
        <a:lstStyle/>
        <a:p>
          <a:endParaRPr lang="en-US"/>
        </a:p>
      </dgm:t>
    </dgm:pt>
    <dgm:pt modelId="{491CD898-C9DD-40C3-963B-5F237C31B9C4}" type="sibTrans" cxnId="{3E57424F-CB61-490D-864A-CBE14001CBA5}">
      <dgm:prSet/>
      <dgm:spPr/>
      <dgm:t>
        <a:bodyPr/>
        <a:lstStyle/>
        <a:p>
          <a:endParaRPr lang="en-US"/>
        </a:p>
      </dgm:t>
    </dgm:pt>
    <dgm:pt modelId="{15495963-E951-4DFE-B4F8-E69C1AD56893}">
      <dgm:prSet phldrT="[Text]" phldr="1"/>
      <dgm:spPr>
        <a:solidFill>
          <a:srgbClr val="4194DF">
            <a:alpha val="90000"/>
          </a:srgbClr>
        </a:solidFill>
      </dgm:spPr>
      <dgm:t>
        <a:bodyPr/>
        <a:lstStyle/>
        <a:p>
          <a:endParaRPr lang="en-US" sz="1000" dirty="0"/>
        </a:p>
      </dgm:t>
    </dgm:pt>
    <dgm:pt modelId="{19A2D0FD-008A-44E0-A6D7-607F81F196B0}" type="sibTrans" cxnId="{3CE10B04-CCCF-4E84-A4F9-6D9C1C738DC2}">
      <dgm:prSet/>
      <dgm:spPr/>
      <dgm:t>
        <a:bodyPr/>
        <a:lstStyle/>
        <a:p>
          <a:endParaRPr lang="en-US"/>
        </a:p>
      </dgm:t>
    </dgm:pt>
    <dgm:pt modelId="{9FB6C3CE-981E-497B-AB54-9931B2593B67}" type="parTrans" cxnId="{3CE10B04-CCCF-4E84-A4F9-6D9C1C738DC2}">
      <dgm:prSet/>
      <dgm:spPr/>
      <dgm:t>
        <a:bodyPr/>
        <a:lstStyle/>
        <a:p>
          <a:endParaRPr lang="en-US"/>
        </a:p>
      </dgm:t>
    </dgm:pt>
    <dgm:pt modelId="{66A486E8-7E62-4525-8134-6EDC37579AA4}">
      <dgm:prSet phldrT="[Text]" custT="1"/>
      <dgm:spPr>
        <a:solidFill>
          <a:srgbClr val="4194DF">
            <a:alpha val="90000"/>
          </a:srgbClr>
        </a:solidFill>
      </dgm:spPr>
      <dgm:t>
        <a:bodyPr/>
        <a:lstStyle/>
        <a:p>
          <a:r>
            <a:rPr lang="ka-GE" sz="1400" b="1" dirty="0" smtClean="0">
              <a:solidFill>
                <a:schemeClr val="bg1"/>
              </a:solidFill>
            </a:rPr>
            <a:t>არსებული რეალობა</a:t>
          </a:r>
          <a:endParaRPr lang="en-US" sz="1400" b="1" dirty="0">
            <a:solidFill>
              <a:schemeClr val="bg1"/>
            </a:solidFill>
          </a:endParaRPr>
        </a:p>
      </dgm:t>
    </dgm:pt>
    <dgm:pt modelId="{D71476F3-24CF-4B87-AC80-E7318E965453}" type="sibTrans" cxnId="{8B4A6268-0871-4CB2-8B6C-FA6F717AA17F}">
      <dgm:prSet/>
      <dgm:spPr/>
      <dgm:t>
        <a:bodyPr/>
        <a:lstStyle/>
        <a:p>
          <a:endParaRPr lang="en-US"/>
        </a:p>
      </dgm:t>
    </dgm:pt>
    <dgm:pt modelId="{ED7ACCCD-9291-4C31-A5A4-C29969D2A3D3}" type="parTrans" cxnId="{8B4A6268-0871-4CB2-8B6C-FA6F717AA17F}">
      <dgm:prSet/>
      <dgm:spPr/>
      <dgm:t>
        <a:bodyPr/>
        <a:lstStyle/>
        <a:p>
          <a:endParaRPr lang="en-US"/>
        </a:p>
      </dgm:t>
    </dgm:pt>
    <dgm:pt modelId="{890F31C6-76E0-4796-8401-4FC1EC187403}" type="pres">
      <dgm:prSet presAssocID="{2DC5E33E-D257-434C-B12D-2E6158F4EAC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2AD838A-4EB1-49AD-BE50-605F868F1A8C}" type="pres">
      <dgm:prSet presAssocID="{C511FD04-F0C8-4405-8922-72EF280149D3}" presName="linNode" presStyleCnt="0"/>
      <dgm:spPr/>
    </dgm:pt>
    <dgm:pt modelId="{2D3BD1FE-5D87-4EB5-ABB6-5C8CFBD20ACE}" type="pres">
      <dgm:prSet presAssocID="{C511FD04-F0C8-4405-8922-72EF280149D3}" presName="parentShp" presStyleLbl="node1" presStyleIdx="0" presStyleCnt="2" custScaleX="50000" custScaleY="19713" custLinFactNeighborX="60417" custLinFactNeighborY="-208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AE1466-AEDC-434F-84B4-C28CF113408E}" type="pres">
      <dgm:prSet presAssocID="{C511FD04-F0C8-4405-8922-72EF280149D3}" presName="childShp" presStyleLbl="bgAccFollowNode1" presStyleIdx="0" presStyleCnt="2" custScaleX="58333" custScaleY="9134" custLinFactNeighborX="-62500" custLinFactNeighborY="-202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6C8B2-C2E2-4D48-87E1-9875C9A82CED}" type="pres">
      <dgm:prSet presAssocID="{8555224A-A78A-4C12-B31E-5865B7EECD0D}" presName="spacing" presStyleCnt="0"/>
      <dgm:spPr/>
    </dgm:pt>
    <dgm:pt modelId="{73627973-F7AB-42AE-AA12-EAE0E9BED1E6}" type="pres">
      <dgm:prSet presAssocID="{2DAA92DC-175E-4A68-BC0E-70222ABD46E6}" presName="linNode" presStyleCnt="0"/>
      <dgm:spPr/>
    </dgm:pt>
    <dgm:pt modelId="{A7856755-15F2-43C4-8045-8C9245243792}" type="pres">
      <dgm:prSet presAssocID="{2DAA92DC-175E-4A68-BC0E-70222ABD46E6}" presName="parentShp" presStyleLbl="node1" presStyleIdx="1" presStyleCnt="2" custScaleX="50003" custScaleY="13616" custLinFactNeighborX="60474" custLinFactNeighborY="-284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8A50E0-33BD-438A-B102-16E62FCB37E8}" type="pres">
      <dgm:prSet presAssocID="{2DAA92DC-175E-4A68-BC0E-70222ABD46E6}" presName="childShp" presStyleLbl="bgAccFollowNode1" presStyleIdx="1" presStyleCnt="2" custScaleX="58334" custScaleY="8348" custLinFactNeighborX="-62502" custLinFactNeighborY="-294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23BC8E0-8A8E-47D9-ACD5-B89A963AC026}" srcId="{2DC5E33E-D257-434C-B12D-2E6158F4EACA}" destId="{C511FD04-F0C8-4405-8922-72EF280149D3}" srcOrd="0" destOrd="0" parTransId="{463A42FB-2293-41F0-9CA5-CD9D6224B3B4}" sibTransId="{8555224A-A78A-4C12-B31E-5865B7EECD0D}"/>
    <dgm:cxn modelId="{A81491E7-AC7E-4CCE-BABC-C69E051F328C}" srcId="{2DC5E33E-D257-434C-B12D-2E6158F4EACA}" destId="{2DAA92DC-175E-4A68-BC0E-70222ABD46E6}" srcOrd="1" destOrd="0" parTransId="{E553D3B9-829A-4888-B296-C7561FA76FA7}" sibTransId="{FB9BECBC-43CA-4EBF-A3A0-AD737D0F897E}"/>
    <dgm:cxn modelId="{3E57424F-CB61-490D-864A-CBE14001CBA5}" srcId="{2DAA92DC-175E-4A68-BC0E-70222ABD46E6}" destId="{9CF25236-7FA1-4FE2-B5A7-275239800720}" srcOrd="0" destOrd="0" parTransId="{25173BEA-0507-4000-803E-8B000DDA485D}" sibTransId="{491CD898-C9DD-40C3-963B-5F237C31B9C4}"/>
    <dgm:cxn modelId="{E320659D-0916-423D-9C04-E1747D676A73}" type="presOf" srcId="{2DC5E33E-D257-434C-B12D-2E6158F4EACA}" destId="{890F31C6-76E0-4796-8401-4FC1EC187403}" srcOrd="0" destOrd="0" presId="urn:microsoft.com/office/officeart/2005/8/layout/vList6"/>
    <dgm:cxn modelId="{A8178258-F96C-4464-A2ED-EF9CE8F2A55C}" type="presOf" srcId="{15495963-E951-4DFE-B4F8-E69C1AD56893}" destId="{38AE1466-AEDC-434F-84B4-C28CF113408E}" srcOrd="0" destOrd="1" presId="urn:microsoft.com/office/officeart/2005/8/layout/vList6"/>
    <dgm:cxn modelId="{8B4A6268-0871-4CB2-8B6C-FA6F717AA17F}" srcId="{C511FD04-F0C8-4405-8922-72EF280149D3}" destId="{66A486E8-7E62-4525-8134-6EDC37579AA4}" srcOrd="0" destOrd="0" parTransId="{ED7ACCCD-9291-4C31-A5A4-C29969D2A3D3}" sibTransId="{D71476F3-24CF-4B87-AC80-E7318E965453}"/>
    <dgm:cxn modelId="{A29C424A-428C-423C-8A42-5C06ADD5330C}" type="presOf" srcId="{C511FD04-F0C8-4405-8922-72EF280149D3}" destId="{2D3BD1FE-5D87-4EB5-ABB6-5C8CFBD20ACE}" srcOrd="0" destOrd="0" presId="urn:microsoft.com/office/officeart/2005/8/layout/vList6"/>
    <dgm:cxn modelId="{3CE10B04-CCCF-4E84-A4F9-6D9C1C738DC2}" srcId="{C511FD04-F0C8-4405-8922-72EF280149D3}" destId="{15495963-E951-4DFE-B4F8-E69C1AD56893}" srcOrd="1" destOrd="0" parTransId="{9FB6C3CE-981E-497B-AB54-9931B2593B67}" sibTransId="{19A2D0FD-008A-44E0-A6D7-607F81F196B0}"/>
    <dgm:cxn modelId="{235E5EC2-5884-4874-A550-A1A36488C2E4}" type="presOf" srcId="{9CF25236-7FA1-4FE2-B5A7-275239800720}" destId="{3E8A50E0-33BD-438A-B102-16E62FCB37E8}" srcOrd="0" destOrd="0" presId="urn:microsoft.com/office/officeart/2005/8/layout/vList6"/>
    <dgm:cxn modelId="{6B4CB42E-F0A8-478A-9B5D-BAE65AF3BE7F}" type="presOf" srcId="{2DAA92DC-175E-4A68-BC0E-70222ABD46E6}" destId="{A7856755-15F2-43C4-8045-8C9245243792}" srcOrd="0" destOrd="0" presId="urn:microsoft.com/office/officeart/2005/8/layout/vList6"/>
    <dgm:cxn modelId="{3F0A401B-6F87-4E7D-B7C1-7AC08F3F4CBD}" type="presOf" srcId="{66A486E8-7E62-4525-8134-6EDC37579AA4}" destId="{38AE1466-AEDC-434F-84B4-C28CF113408E}" srcOrd="0" destOrd="0" presId="urn:microsoft.com/office/officeart/2005/8/layout/vList6"/>
    <dgm:cxn modelId="{36672823-5111-4120-AFE4-5BFEDD527C2D}" type="presParOf" srcId="{890F31C6-76E0-4796-8401-4FC1EC187403}" destId="{D2AD838A-4EB1-49AD-BE50-605F868F1A8C}" srcOrd="0" destOrd="0" presId="urn:microsoft.com/office/officeart/2005/8/layout/vList6"/>
    <dgm:cxn modelId="{E0890C6B-2AFF-4676-A747-B51828EDCFAD}" type="presParOf" srcId="{D2AD838A-4EB1-49AD-BE50-605F868F1A8C}" destId="{2D3BD1FE-5D87-4EB5-ABB6-5C8CFBD20ACE}" srcOrd="0" destOrd="0" presId="urn:microsoft.com/office/officeart/2005/8/layout/vList6"/>
    <dgm:cxn modelId="{3E9F38EE-45B6-40FC-9945-A65BC4E8C30C}" type="presParOf" srcId="{D2AD838A-4EB1-49AD-BE50-605F868F1A8C}" destId="{38AE1466-AEDC-434F-84B4-C28CF113408E}" srcOrd="1" destOrd="0" presId="urn:microsoft.com/office/officeart/2005/8/layout/vList6"/>
    <dgm:cxn modelId="{3A1A8E2E-4C32-42C3-8D9C-3C747E234988}" type="presParOf" srcId="{890F31C6-76E0-4796-8401-4FC1EC187403}" destId="{2F36C8B2-C2E2-4D48-87E1-9875C9A82CED}" srcOrd="1" destOrd="0" presId="urn:microsoft.com/office/officeart/2005/8/layout/vList6"/>
    <dgm:cxn modelId="{C0C6ED5D-5836-43B7-8444-F300A1978487}" type="presParOf" srcId="{890F31C6-76E0-4796-8401-4FC1EC187403}" destId="{73627973-F7AB-42AE-AA12-EAE0E9BED1E6}" srcOrd="2" destOrd="0" presId="urn:microsoft.com/office/officeart/2005/8/layout/vList6"/>
    <dgm:cxn modelId="{3D576581-1240-4EB8-8DE1-4CCCD8F09C98}" type="presParOf" srcId="{73627973-F7AB-42AE-AA12-EAE0E9BED1E6}" destId="{A7856755-15F2-43C4-8045-8C9245243792}" srcOrd="0" destOrd="0" presId="urn:microsoft.com/office/officeart/2005/8/layout/vList6"/>
    <dgm:cxn modelId="{BA487C8A-794C-47CD-B65D-FF62A080EF9B}" type="presParOf" srcId="{73627973-F7AB-42AE-AA12-EAE0E9BED1E6}" destId="{3E8A50E0-33BD-438A-B102-16E62FCB37E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0.05357</cdr:x>
      <cdr:y>0.03205</cdr:y>
    </cdr:from>
    <cdr:to>
      <cdr:x>0.32143</cdr:x>
      <cdr:y>0.16027</cdr:y>
    </cdr:to>
    <cdr:sp macro="" textlink="">
      <cdr:nvSpPr>
        <cdr:cNvPr id="11" name="Rounded Rectangle 10"/>
        <cdr:cNvSpPr/>
      </cdr:nvSpPr>
      <cdr:spPr>
        <a:xfrm xmlns:a="http://schemas.openxmlformats.org/drawingml/2006/main">
          <a:off x="457200" y="152400"/>
          <a:ext cx="2286000" cy="609600"/>
        </a:xfrm>
        <a:prstGeom xmlns:a="http://schemas.openxmlformats.org/drawingml/2006/main" prst="round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ka-GE" sz="1300" dirty="0" smtClean="0">
              <a:solidFill>
                <a:srgbClr val="009999"/>
              </a:solidFill>
            </a:rPr>
            <a:t>სოციალური დახმარება       </a:t>
          </a:r>
          <a:r>
            <a:rPr lang="ka-GE" sz="1300" dirty="0" smtClean="0">
              <a:solidFill>
                <a:srgbClr val="FF0000"/>
              </a:solidFill>
            </a:rPr>
            <a:t>680,000,000</a:t>
          </a:r>
          <a:endParaRPr lang="en-US" sz="13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0.00862</cdr:x>
      <cdr:y>0.75326</cdr:y>
    </cdr:from>
    <cdr:to>
      <cdr:x>0.27648</cdr:x>
      <cdr:y>0.8975</cdr:y>
    </cdr:to>
    <cdr:sp macro="" textlink="">
      <cdr:nvSpPr>
        <cdr:cNvPr id="21" name="Rounded Rectangle 20"/>
        <cdr:cNvSpPr/>
      </cdr:nvSpPr>
      <cdr:spPr>
        <a:xfrm xmlns:a="http://schemas.openxmlformats.org/drawingml/2006/main">
          <a:off x="76200" y="3581400"/>
          <a:ext cx="2367643" cy="685800"/>
        </a:xfrm>
        <a:prstGeom xmlns:a="http://schemas.openxmlformats.org/drawingml/2006/main" prst="round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ka-GE" sz="1200" dirty="0" smtClean="0">
              <a:solidFill>
                <a:srgbClr val="009999"/>
              </a:solidFill>
            </a:rPr>
            <a:t>სსაპენსიო უზრუნველყოფა</a:t>
          </a:r>
        </a:p>
        <a:p xmlns:a="http://schemas.openxmlformats.org/drawingml/2006/main">
          <a:r>
            <a:rPr lang="ka-GE" sz="1200" dirty="0">
              <a:solidFill>
                <a:srgbClr val="FF0000"/>
              </a:solidFill>
            </a:rPr>
            <a:t> </a:t>
          </a:r>
          <a:r>
            <a:rPr lang="ka-GE" sz="1200" dirty="0" smtClean="0">
              <a:solidFill>
                <a:srgbClr val="FF0000"/>
              </a:solidFill>
            </a:rPr>
            <a:t>         1,570, 000,000</a:t>
          </a:r>
          <a:endParaRPr lang="en-US" sz="12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0.27679</cdr:x>
      <cdr:y>0.49683</cdr:y>
    </cdr:from>
    <cdr:to>
      <cdr:x>0.35714</cdr:x>
      <cdr:y>0.78531</cdr:y>
    </cdr:to>
    <cdr:cxnSp macro="">
      <cdr:nvCxnSpPr>
        <cdr:cNvPr id="35" name="Elbow Connector 34"/>
        <cdr:cNvCxnSpPr/>
      </cdr:nvCxnSpPr>
      <cdr:spPr>
        <a:xfrm xmlns:a="http://schemas.openxmlformats.org/drawingml/2006/main" rot="5400000" flipH="1" flipV="1">
          <a:off x="2019300" y="2705100"/>
          <a:ext cx="1371600" cy="685800"/>
        </a:xfrm>
        <a:prstGeom xmlns:a="http://schemas.openxmlformats.org/drawingml/2006/main" prst="bentConnector3">
          <a:avLst/>
        </a:prstGeom>
        <a:ln xmlns:a="http://schemas.openxmlformats.org/drawingml/2006/main" w="12700">
          <a:solidFill>
            <a:srgbClr val="00206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0.1875</cdr:x>
      <cdr:y>0.16027</cdr:y>
    </cdr:from>
    <cdr:to>
      <cdr:x>0.33036</cdr:x>
      <cdr:y>0.35259</cdr:y>
    </cdr:to>
    <cdr:cxnSp macro="">
      <cdr:nvCxnSpPr>
        <cdr:cNvPr id="40" name="Elbow Connector 39"/>
        <cdr:cNvCxnSpPr/>
      </cdr:nvCxnSpPr>
      <cdr:spPr>
        <a:xfrm xmlns:a="http://schemas.openxmlformats.org/drawingml/2006/main">
          <a:off x="1600200" y="762000"/>
          <a:ext cx="1219200" cy="914400"/>
        </a:xfrm>
        <a:prstGeom xmlns:a="http://schemas.openxmlformats.org/drawingml/2006/main" prst="bentConnector3">
          <a:avLst/>
        </a:prstGeom>
        <a:ln xmlns:a="http://schemas.openxmlformats.org/drawingml/2006/main" w="12700">
          <a:solidFill>
            <a:srgbClr val="00206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0.76724</cdr:x>
      <cdr:y>0.75326</cdr:y>
    </cdr:from>
    <cdr:to>
      <cdr:x>1</cdr:x>
      <cdr:y>0.88147</cdr:y>
    </cdr:to>
    <cdr:sp macro="" textlink="">
      <cdr:nvSpPr>
        <cdr:cNvPr id="41" name="Rounded Rectangle 40"/>
        <cdr:cNvSpPr/>
      </cdr:nvSpPr>
      <cdr:spPr>
        <a:xfrm xmlns:a="http://schemas.openxmlformats.org/drawingml/2006/main">
          <a:off x="6781800" y="3581400"/>
          <a:ext cx="2057400" cy="609600"/>
        </a:xfrm>
        <a:prstGeom xmlns:a="http://schemas.openxmlformats.org/drawingml/2006/main" prst="roundRect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ka-GE" sz="1200" dirty="0" smtClean="0">
              <a:solidFill>
                <a:srgbClr val="009999"/>
              </a:solidFill>
            </a:rPr>
            <a:t>საყოველთაო ჯანდაცვა            </a:t>
          </a:r>
          <a:r>
            <a:rPr lang="ka-GE" sz="1200" dirty="0" smtClean="0">
              <a:solidFill>
                <a:srgbClr val="FF0000"/>
              </a:solidFill>
            </a:rPr>
            <a:t>570,000,000</a:t>
          </a:r>
        </a:p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0.81034</cdr:x>
      <cdr:y>0.43272</cdr:y>
    </cdr:from>
    <cdr:to>
      <cdr:x>0.89655</cdr:x>
      <cdr:y>0.75326</cdr:y>
    </cdr:to>
    <cdr:cxnSp macro="">
      <cdr:nvCxnSpPr>
        <cdr:cNvPr id="43" name="Elbow Connector 42"/>
        <cdr:cNvCxnSpPr/>
      </cdr:nvCxnSpPr>
      <cdr:spPr>
        <a:xfrm xmlns:a="http://schemas.openxmlformats.org/drawingml/2006/main" rot="16200000" flipV="1">
          <a:off x="6781800" y="2438400"/>
          <a:ext cx="1524000" cy="762000"/>
        </a:xfrm>
        <a:prstGeom xmlns:a="http://schemas.openxmlformats.org/drawingml/2006/main" prst="bentConnector3">
          <a:avLst/>
        </a:prstGeom>
        <a:ln xmlns:a="http://schemas.openxmlformats.org/drawingml/2006/main" w="9525">
          <a:solidFill>
            <a:srgbClr val="00206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1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A779E-E54F-42EA-B5DE-14EA8D36A73A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1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6FCD7-B0EC-4E56-AE8F-1442967367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014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1" y="2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09E9D-3629-426F-B31A-9AD1DB92E1E3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3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1" y="9408983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F70B6-A133-4CC5-BDE7-DC752E971F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47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F70B6-A133-4CC5-BDE7-DC752E971FB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EE5A90-1CCA-476D-877D-61A18B7F4FF3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3000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51137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13738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49913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561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70372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8671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6029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98722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24672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60928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35765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1D9A4-1701-4946-A9E8-73669FB14868}" type="datetimeFigureOut">
              <a:rPr lang="en-US" smtClean="0"/>
              <a:pPr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DCD50-BA87-442C-B203-FFA12290A64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MOH ppt-02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pic>
        <p:nvPicPr>
          <p:cNvPr id="8" name="Picture 7" descr="MOH ppt-02.jpg"/>
          <p:cNvPicPr>
            <a:picLocks noChangeAspect="1"/>
          </p:cNvPicPr>
          <p:nvPr userDrawn="1"/>
        </p:nvPicPr>
        <p:blipFill>
          <a:blip r:embed="rId13" cstate="print"/>
          <a:srcRect t="24446" r="72500" b="62220"/>
          <a:stretch>
            <a:fillRect/>
          </a:stretch>
        </p:blipFill>
        <p:spPr>
          <a:xfrm>
            <a:off x="152400" y="533400"/>
            <a:ext cx="2514600" cy="914400"/>
          </a:xfrm>
          <a:prstGeom prst="rect">
            <a:avLst/>
          </a:prstGeom>
        </p:spPr>
      </p:pic>
      <p:pic>
        <p:nvPicPr>
          <p:cNvPr id="10" name="Picture 9" descr="MOH ppt-02.jpg"/>
          <p:cNvPicPr>
            <a:picLocks noChangeAspect="1"/>
          </p:cNvPicPr>
          <p:nvPr userDrawn="1"/>
        </p:nvPicPr>
        <p:blipFill>
          <a:blip r:embed="rId14" cstate="print"/>
          <a:srcRect l="2500" t="8890" r="72500" b="78411"/>
          <a:stretch>
            <a:fillRect/>
          </a:stretch>
        </p:blipFill>
        <p:spPr>
          <a:xfrm>
            <a:off x="0" y="0"/>
            <a:ext cx="16002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7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86800" cy="2514600"/>
          </a:xfrm>
        </p:spPr>
        <p:txBody>
          <a:bodyPr>
            <a:normAutofit/>
          </a:bodyPr>
          <a:lstStyle/>
          <a:p>
            <a:pPr>
              <a:buNone/>
            </a:pPr>
            <a:endParaRPr lang="ka-GE" sz="2800" dirty="0" smtClean="0">
              <a:solidFill>
                <a:srgbClr val="399579"/>
              </a:solidFill>
            </a:endParaRPr>
          </a:p>
          <a:p>
            <a:r>
              <a:rPr lang="ka-GE" sz="2800" b="1" dirty="0" smtClean="0">
                <a:solidFill>
                  <a:srgbClr val="008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საქართველოს  შრომის, ჯანმრთელობისა და სოციალური დაცვის სამინისტრო</a:t>
            </a:r>
            <a:r>
              <a:rPr lang="ka-GE" sz="2800" b="1" dirty="0" smtClean="0">
                <a:solidFill>
                  <a:srgbClr val="39957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endParaRPr lang="en-US" b="1" dirty="0">
              <a:solidFill>
                <a:srgbClr val="39957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1066800"/>
          </a:xfrm>
        </p:spPr>
        <p:txBody>
          <a:bodyPr>
            <a:noAutofit/>
          </a:bodyPr>
          <a:lstStyle/>
          <a:p>
            <a:r>
              <a:rPr lang="ka-GE" sz="2400" dirty="0" smtClean="0">
                <a:solidFill>
                  <a:srgbClr val="009999"/>
                </a:solidFill>
              </a:rPr>
              <a:t>შრომის, ჯანმრთელობისა და სოციალური დაცვის სამინისტროს ბიუჯეტის ზრდის დინამიკა</a:t>
            </a:r>
            <a:br>
              <a:rPr lang="ka-GE" sz="2400" dirty="0" smtClean="0">
                <a:solidFill>
                  <a:srgbClr val="009999"/>
                </a:solidFill>
              </a:rPr>
            </a:br>
            <a:r>
              <a:rPr lang="ka-GE" sz="2400" dirty="0" smtClean="0">
                <a:solidFill>
                  <a:srgbClr val="009999"/>
                </a:solidFill>
              </a:rPr>
              <a:t>2012-2016 წლებში </a:t>
            </a:r>
            <a:endParaRPr lang="en-US" sz="2400" dirty="0">
              <a:solidFill>
                <a:srgbClr val="009999"/>
              </a:solidFill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467541"/>
              </p:ext>
            </p:extLst>
          </p:nvPr>
        </p:nvGraphicFramePr>
        <p:xfrm>
          <a:off x="533400" y="1752600"/>
          <a:ext cx="8229600" cy="384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3751493" y="5547668"/>
            <a:ext cx="17764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ka-GE" sz="2400" b="1" dirty="0" smtClean="0">
                <a:solidFill>
                  <a:srgbClr val="FF0000"/>
                </a:solidFill>
                <a:ea typeface="+mj-ea"/>
                <a:cs typeface="+mj-cs"/>
              </a:rPr>
              <a:t>ზრდა- 74</a:t>
            </a:r>
            <a:r>
              <a:rPr lang="ka-GE" sz="2400" b="1" dirty="0">
                <a:solidFill>
                  <a:srgbClr val="FF0000"/>
                </a:solidFill>
                <a:ea typeface="+mj-ea"/>
                <a:cs typeface="+mj-cs"/>
              </a:rPr>
              <a:t>%</a:t>
            </a:r>
            <a:endParaRPr lang="en-US" sz="2400" b="1" dirty="0">
              <a:solidFill>
                <a:srgbClr val="FF0000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229600" cy="685800"/>
          </a:xfrm>
        </p:spPr>
        <p:txBody>
          <a:bodyPr>
            <a:noAutofit/>
          </a:bodyPr>
          <a:lstStyle/>
          <a:p>
            <a:r>
              <a:rPr lang="ka-GE" sz="2400" dirty="0">
                <a:solidFill>
                  <a:srgbClr val="009999"/>
                </a:solidFill>
              </a:rPr>
              <a:t>შრომის, ჯანმრთელობისა და სოციალური დაცვის სამინისტროს </a:t>
            </a:r>
            <a:r>
              <a:rPr lang="ka-GE" sz="2400" dirty="0" smtClean="0">
                <a:solidFill>
                  <a:srgbClr val="009999"/>
                </a:solidFill>
              </a:rPr>
              <a:t>ბიუჯეტის</a:t>
            </a:r>
            <a:r>
              <a:rPr lang="en-US" sz="2400" dirty="0" smtClean="0">
                <a:solidFill>
                  <a:srgbClr val="009999"/>
                </a:solidFill>
              </a:rPr>
              <a:t> </a:t>
            </a:r>
            <a:r>
              <a:rPr lang="ka-GE" sz="2400" dirty="0">
                <a:solidFill>
                  <a:srgbClr val="009999"/>
                </a:solidFill>
              </a:rPr>
              <a:t> </a:t>
            </a:r>
            <a:r>
              <a:rPr lang="ka-GE" sz="2400" dirty="0" smtClean="0">
                <a:solidFill>
                  <a:srgbClr val="009999"/>
                </a:solidFill>
              </a:rPr>
              <a:t>განაწილება</a:t>
            </a:r>
            <a:endParaRPr lang="en-US" sz="2400" dirty="0">
              <a:solidFill>
                <a:srgbClr val="009999"/>
              </a:solidFill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8065537"/>
              </p:ext>
            </p:extLst>
          </p:nvPr>
        </p:nvGraphicFramePr>
        <p:xfrm>
          <a:off x="228600" y="1524000"/>
          <a:ext cx="8458200" cy="4449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ippl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9999"/>
                </a:solidFill>
              </a:rPr>
              <a:t>სოციალური უზრუნველყოფისა და ჯანდაცვის  პროგრამების  ბიუჯეტი</a:t>
            </a:r>
            <a:endParaRPr lang="en-US" dirty="0">
              <a:solidFill>
                <a:srgbClr val="009999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285864"/>
              </p:ext>
            </p:extLst>
          </p:nvPr>
        </p:nvGraphicFramePr>
        <p:xfrm>
          <a:off x="228600" y="1524000"/>
          <a:ext cx="8991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566539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01960"/>
          </a:xfrm>
        </p:spPr>
        <p:txBody>
          <a:bodyPr>
            <a:noAutofit/>
          </a:bodyPr>
          <a:lstStyle/>
          <a:p>
            <a:r>
              <a:rPr lang="ka-GE" sz="2400" dirty="0" smtClean="0">
                <a:solidFill>
                  <a:srgbClr val="009999"/>
                </a:solidFill>
              </a:rPr>
              <a:t>ჯანდაცვაზე  დანახარჯები მშპ-დან სხვადსახვა ქვეყნებში </a:t>
            </a:r>
            <a:r>
              <a:rPr lang="en-US" sz="2400" dirty="0" smtClean="0">
                <a:solidFill>
                  <a:srgbClr val="009999"/>
                </a:solidFill>
              </a:rPr>
              <a:t> </a:t>
            </a:r>
            <a:r>
              <a:rPr lang="ka-GE" sz="2400" dirty="0" smtClean="0">
                <a:solidFill>
                  <a:srgbClr val="009999"/>
                </a:solidFill>
              </a:rPr>
              <a:t>(</a:t>
            </a:r>
            <a:r>
              <a:rPr lang="en-US" sz="2400" dirty="0" smtClean="0">
                <a:solidFill>
                  <a:srgbClr val="009999"/>
                </a:solidFill>
              </a:rPr>
              <a:t>GDP % )</a:t>
            </a:r>
            <a:r>
              <a:rPr lang="ka-GE" sz="3600" dirty="0">
                <a:solidFill>
                  <a:srgbClr val="009999"/>
                </a:solidFill>
              </a:rPr>
              <a:t/>
            </a:r>
            <a:br>
              <a:rPr lang="ka-GE" sz="3600" dirty="0">
                <a:solidFill>
                  <a:srgbClr val="009999"/>
                </a:solidFill>
              </a:rPr>
            </a:b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7588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2400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6892161"/>
              </p:ext>
            </p:extLst>
          </p:nvPr>
        </p:nvGraphicFramePr>
        <p:xfrm>
          <a:off x="38100" y="1705059"/>
          <a:ext cx="9144000" cy="4303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 rot="16200000">
            <a:off x="7781366" y="5512608"/>
            <a:ext cx="24482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NHA data for 2013</a:t>
            </a:r>
            <a:endParaRPr lang="en-GB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5356" y="5639563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2.0% - up from 1.7% in 2012</a:t>
            </a:r>
            <a:endParaRPr lang="en-GB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011284" y="4876800"/>
            <a:ext cx="0" cy="838566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452260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/>
          <a:lstStyle/>
          <a:p>
            <a:r>
              <a:rPr lang="ka-GE" dirty="0" smtClean="0">
                <a:solidFill>
                  <a:srgbClr val="009999"/>
                </a:solidFill>
              </a:rPr>
              <a:t>საყოველთაო ჯანდაცვის მდგრადობის პერსპექტივები</a:t>
            </a:r>
            <a:endParaRPr lang="en-US" dirty="0">
              <a:solidFill>
                <a:srgbClr val="0099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38401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ka-GE" dirty="0" smtClean="0"/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გაიზარდოს მომსახურების ხარისხი(დაიზოგება20-30%)  </a:t>
            </a:r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განხორციელდეს  პჯდ  რეფორმა            </a:t>
            </a:r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ადმინისტრაციული რეფორმა (</a:t>
            </a:r>
            <a:r>
              <a:rPr lang="en-US" sz="2200" b="0" dirty="0" smtClean="0">
                <a:solidFill>
                  <a:srgbClr val="008080"/>
                </a:solidFill>
              </a:rPr>
              <a:t>PPP </a:t>
            </a:r>
            <a:r>
              <a:rPr lang="ka-GE" sz="2200" b="0" dirty="0" smtClean="0">
                <a:solidFill>
                  <a:srgbClr val="008080"/>
                </a:solidFill>
              </a:rPr>
              <a:t>სისტემის მეშვეობით)</a:t>
            </a:r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სახელმწიფო სადაზღვევო ფონდის ან  სააგენტოს შექმნა</a:t>
            </a:r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დაფინანსების  ინოვაციური  მოდელები         </a:t>
            </a:r>
            <a:endParaRPr lang="ka-GE" b="0" dirty="0" smtClean="0"/>
          </a:p>
          <a:p>
            <a:pPr>
              <a:buNone/>
            </a:pPr>
            <a:endParaRPr lang="ka-GE" dirty="0" smtClean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066800"/>
          </a:xfrm>
        </p:spPr>
        <p:txBody>
          <a:bodyPr/>
          <a:lstStyle/>
          <a:p>
            <a:r>
              <a:rPr lang="ka-GE" sz="3600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შრომა/დასაქმება</a:t>
            </a:r>
            <a:endParaRPr lang="en-US" sz="3600" b="1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381000" y="1676400"/>
            <a:ext cx="8458200" cy="41148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009999"/>
                </a:solidFill>
              </a:rPr>
              <a:t>  </a:t>
            </a:r>
            <a:r>
              <a:rPr lang="ka-GE" sz="2400" dirty="0" smtClean="0">
                <a:solidFill>
                  <a:srgbClr val="009999"/>
                </a:solidFill>
              </a:rPr>
              <a:t>სამუშაოს მაძიებელთა და დამსაქმებელთა აქტიური დაკავშირება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9999"/>
                </a:solidFill>
              </a:rPr>
              <a:t>  </a:t>
            </a:r>
            <a:r>
              <a:rPr lang="ka-GE" sz="2400" dirty="0" smtClean="0">
                <a:solidFill>
                  <a:srgbClr val="009999"/>
                </a:solidFill>
              </a:rPr>
              <a:t>შრომის ბაზრის შესწავლა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9999"/>
                </a:solidFill>
              </a:rPr>
              <a:t>  </a:t>
            </a:r>
            <a:r>
              <a:rPr lang="ka-GE" sz="2400" dirty="0" smtClean="0">
                <a:solidFill>
                  <a:srgbClr val="009999"/>
                </a:solidFill>
              </a:rPr>
              <a:t>ახალ და დეფიციტურ პროფესიებში კადრების მომზადება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9999"/>
                </a:solidFill>
              </a:rPr>
              <a:t>  </a:t>
            </a:r>
            <a:r>
              <a:rPr lang="ka-GE" sz="2400" dirty="0" smtClean="0">
                <a:solidFill>
                  <a:srgbClr val="009999"/>
                </a:solidFill>
              </a:rPr>
              <a:t>შრომის უსაფრთხოების უზრუნველყოფა</a:t>
            </a:r>
          </a:p>
          <a:p>
            <a:pPr algn="l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9999"/>
                </a:solidFill>
              </a:rPr>
              <a:t> </a:t>
            </a:r>
            <a:r>
              <a:rPr lang="ka-GE" sz="2400" dirty="0" smtClean="0">
                <a:solidFill>
                  <a:srgbClr val="009999"/>
                </a:solidFill>
              </a:rPr>
              <a:t>შრომითი უფლებების დაცვა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76200"/>
            <a:ext cx="8610600" cy="1143000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009999"/>
                </a:solidFill>
              </a:rPr>
              <a:t>სოციალური</a:t>
            </a:r>
            <a:r>
              <a:rPr lang="ka-GE" dirty="0" smtClean="0">
                <a:solidFill>
                  <a:srgbClr val="009999"/>
                </a:solidFill>
              </a:rPr>
              <a:t> დაცვა </a:t>
            </a:r>
            <a:endParaRPr lang="en-US" dirty="0">
              <a:solidFill>
                <a:srgbClr val="009999"/>
              </a:solidFill>
            </a:endParaRPr>
          </a:p>
        </p:txBody>
      </p:sp>
      <p:pic>
        <p:nvPicPr>
          <p:cNvPr id="7" name="Content Placeholder 6" descr="image001 (2) (2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66800"/>
            <a:ext cx="9144000" cy="4992147"/>
          </a:xfrm>
        </p:spPr>
      </p:pic>
      <p:cxnSp>
        <p:nvCxnSpPr>
          <p:cNvPr id="3" name="Straight Connector 2"/>
          <p:cNvCxnSpPr/>
          <p:nvPr/>
        </p:nvCxnSpPr>
        <p:spPr>
          <a:xfrm>
            <a:off x="4807819" y="2819400"/>
            <a:ext cx="0" cy="28194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33800" y="2825015"/>
            <a:ext cx="1074019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661209" y="2405514"/>
            <a:ext cx="1219200" cy="381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b="1" dirty="0" smtClean="0">
                <a:solidFill>
                  <a:srgbClr val="009999"/>
                </a:solidFill>
              </a:rPr>
              <a:t>საპარლამენტო არჩევნები</a:t>
            </a:r>
            <a:endParaRPr lang="en-US" sz="1100" b="1" dirty="0">
              <a:solidFill>
                <a:srgbClr val="009999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1206366" y="2667000"/>
            <a:ext cx="0" cy="297180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06366" y="2667000"/>
            <a:ext cx="851034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977766" y="2133600"/>
            <a:ext cx="1308234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ს~~   </a:t>
            </a:r>
            <a:r>
              <a:rPr lang="ka-GE" sz="1100" b="1" dirty="0" smtClean="0">
                <a:solidFill>
                  <a:srgbClr val="009999"/>
                </a:solidFill>
              </a:rPr>
              <a:t>თბილისის მერის არჩევნები</a:t>
            </a:r>
            <a:endParaRPr lang="en-US" b="1" dirty="0"/>
          </a:p>
        </p:txBody>
      </p:sp>
      <p:cxnSp>
        <p:nvCxnSpPr>
          <p:cNvPr id="29" name="Straight Connector 28"/>
          <p:cNvCxnSpPr>
            <a:endCxn id="7" idx="3"/>
          </p:cNvCxnSpPr>
          <p:nvPr/>
        </p:nvCxnSpPr>
        <p:spPr>
          <a:xfrm flipV="1">
            <a:off x="8953500" y="3562874"/>
            <a:ext cx="190500" cy="785740"/>
          </a:xfrm>
          <a:prstGeom prst="line">
            <a:avLst/>
          </a:prstGeom>
          <a:ln w="15875">
            <a:solidFill>
              <a:srgbClr val="6893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877501" y="5562600"/>
            <a:ext cx="381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800" dirty="0" smtClean="0">
                <a:solidFill>
                  <a:schemeClr val="bg1">
                    <a:lumMod val="50000"/>
                  </a:schemeClr>
                </a:solidFill>
              </a:rPr>
              <a:t>12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9048750" y="3955744"/>
            <a:ext cx="19251" cy="1683056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9999"/>
                </a:solidFill>
              </a:rPr>
              <a:t>საარსებო შემწეობის მიმღებ ოჯახებზე გადარიცხული თანხა</a:t>
            </a:r>
            <a:endParaRPr lang="en-US" dirty="0">
              <a:solidFill>
                <a:srgbClr val="009999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694802"/>
              </p:ext>
            </p:extLst>
          </p:nvPr>
        </p:nvGraphicFramePr>
        <p:xfrm>
          <a:off x="533400" y="1447800"/>
          <a:ext cx="8305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26707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/>
          </a:bodyPr>
          <a:lstStyle/>
          <a:p>
            <a:r>
              <a:rPr lang="ka-GE" sz="3600" dirty="0" smtClean="0">
                <a:solidFill>
                  <a:srgbClr val="009999"/>
                </a:solidFill>
              </a:rPr>
              <a:t>სოციალური დაცვა</a:t>
            </a:r>
            <a:endParaRPr lang="en-US" sz="3600" dirty="0">
              <a:solidFill>
                <a:srgbClr val="0099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497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b="0" dirty="0" smtClean="0">
                <a:solidFill>
                  <a:srgbClr val="008080"/>
                </a:solidFill>
              </a:rPr>
              <a:t>სისტემა ემსახურებოდეს სიღატაკის აღმოფხვრას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b="0" dirty="0" smtClean="0">
                <a:solidFill>
                  <a:srgbClr val="008080"/>
                </a:solidFill>
              </a:rPr>
              <a:t>გამჭვირვალე  და გასაგები მეთოდოლოგიის დანერგვა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b="0" dirty="0" smtClean="0">
                <a:solidFill>
                  <a:srgbClr val="008080"/>
                </a:solidFill>
              </a:rPr>
              <a:t>მიზნების მიღწევის ყოველთვიური, უწყვეტი მონიტორინგი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a-GE" b="0" dirty="0" smtClean="0">
                <a:solidFill>
                  <a:srgbClr val="008080"/>
                </a:solidFill>
              </a:rPr>
              <a:t>დასაქმების დემოტივაციის  აღმოფხვრა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Key Points-</a:t>
            </a:r>
            <a:r>
              <a:rPr lang="ka-GE" dirty="0" smtClean="0">
                <a:solidFill>
                  <a:srgbClr val="009999"/>
                </a:solidFill>
              </a:rPr>
              <a:t>ძირითადი პრიორიტეტები</a:t>
            </a:r>
            <a:endParaRPr lang="en-US" dirty="0">
              <a:solidFill>
                <a:srgbClr val="009999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dirty="0">
              <a:solidFill>
                <a:srgbClr val="009999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7114" y="1607860"/>
            <a:ext cx="20574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b="1" dirty="0" smtClean="0">
                <a:solidFill>
                  <a:srgbClr val="009999"/>
                </a:solidFill>
              </a:rPr>
              <a:t>1.შრომა    </a:t>
            </a:r>
            <a:r>
              <a:rPr lang="ka-GE" sz="2200" dirty="0" smtClean="0">
                <a:solidFill>
                  <a:srgbClr val="009999"/>
                </a:solidFill>
              </a:rPr>
              <a:t>          </a:t>
            </a:r>
            <a:endParaRPr lang="en-US" sz="2200" dirty="0">
              <a:solidFill>
                <a:srgbClr val="009999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52426" y="2057400"/>
            <a:ext cx="4857974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b="1" dirty="0" smtClean="0">
                <a:solidFill>
                  <a:srgbClr val="009999"/>
                </a:solidFill>
              </a:rPr>
              <a:t>2.ხელმისაწვდომი მედიკამენტები</a:t>
            </a:r>
            <a:endParaRPr lang="en-US" sz="2200" b="1" dirty="0"/>
          </a:p>
        </p:txBody>
      </p:sp>
      <p:sp>
        <p:nvSpPr>
          <p:cNvPr id="10" name="Rectangle 9"/>
          <p:cNvSpPr/>
          <p:nvPr/>
        </p:nvSpPr>
        <p:spPr>
          <a:xfrm>
            <a:off x="1371600" y="2667000"/>
            <a:ext cx="6324600" cy="5150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b="1" dirty="0" smtClean="0">
                <a:solidFill>
                  <a:srgbClr val="009999"/>
                </a:solidFill>
              </a:rPr>
              <a:t>3.მიწვდომადი და ხარისხიანი მომსახურება</a:t>
            </a:r>
            <a:endParaRPr lang="en-US" sz="2200" b="1" dirty="0">
              <a:solidFill>
                <a:srgbClr val="00999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79860" y="3318733"/>
            <a:ext cx="538294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b="1" dirty="0" smtClean="0">
                <a:solidFill>
                  <a:srgbClr val="009999"/>
                </a:solidFill>
              </a:rPr>
              <a:t>4.დედათა და</a:t>
            </a:r>
            <a:r>
              <a:rPr lang="en-US" sz="2200" b="1" dirty="0" smtClean="0">
                <a:solidFill>
                  <a:srgbClr val="009999"/>
                </a:solidFill>
              </a:rPr>
              <a:t> </a:t>
            </a:r>
            <a:r>
              <a:rPr lang="ka-GE" sz="2200" b="1" dirty="0" smtClean="0">
                <a:solidFill>
                  <a:srgbClr val="009999"/>
                </a:solidFill>
              </a:rPr>
              <a:t>ბავშვთა ჯანმრთელობა</a:t>
            </a:r>
            <a:endParaRPr lang="en-US" sz="2200" b="1" dirty="0">
              <a:solidFill>
                <a:srgbClr val="009999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76300" y="4114800"/>
            <a:ext cx="73152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b="1" dirty="0" smtClean="0">
                <a:solidFill>
                  <a:srgbClr val="009999"/>
                </a:solidFill>
              </a:rPr>
              <a:t>5.გამჭვირვალე და სამართლიანი სოციალური</a:t>
            </a:r>
            <a:r>
              <a:rPr lang="en-US" sz="2200" b="1" dirty="0" smtClean="0">
                <a:solidFill>
                  <a:srgbClr val="009999"/>
                </a:solidFill>
              </a:rPr>
              <a:t> </a:t>
            </a:r>
            <a:r>
              <a:rPr lang="ka-GE" sz="2200" b="1" dirty="0" smtClean="0">
                <a:solidFill>
                  <a:srgbClr val="009999"/>
                </a:solidFill>
              </a:rPr>
              <a:t>დახმარების   სისტემა</a:t>
            </a:r>
            <a:endParaRPr lang="en-US" sz="2200" b="1" dirty="0">
              <a:solidFill>
                <a:srgbClr val="009999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18780" y="4876800"/>
            <a:ext cx="2705100" cy="530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200" b="1" dirty="0" smtClean="0">
                <a:solidFill>
                  <a:srgbClr val="009999"/>
                </a:solidFill>
              </a:rPr>
              <a:t>6. პენსია</a:t>
            </a:r>
            <a:endParaRPr lang="en-US" sz="2200" b="1" dirty="0">
              <a:solidFill>
                <a:srgbClr val="0099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ythrough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8080"/>
                </a:solidFill>
              </a:rPr>
              <a:t>საქართველოს შრომის ჯანმრთელობისა და სოციალური დაცვის სამინისტრო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534400" cy="3840163"/>
          </a:xfrm>
        </p:spPr>
        <p:txBody>
          <a:bodyPr>
            <a:normAutofit/>
          </a:bodyPr>
          <a:lstStyle/>
          <a:p>
            <a:pPr>
              <a:buNone/>
            </a:pPr>
            <a:endParaRPr lang="ka-GE" sz="2000" dirty="0" smtClean="0"/>
          </a:p>
          <a:p>
            <a:pPr>
              <a:buNone/>
            </a:pPr>
            <a:r>
              <a:rPr lang="ka-GE" sz="2000" b="0" dirty="0" smtClean="0">
                <a:solidFill>
                  <a:srgbClr val="008080"/>
                </a:solidFill>
              </a:rPr>
              <a:t>          მიზნობრივი ჯანდაცვა             საყოველთაო ჯანდაცვა</a:t>
            </a:r>
          </a:p>
          <a:p>
            <a:pPr>
              <a:buNone/>
            </a:pPr>
            <a:endParaRPr lang="ka-GE" sz="2000" b="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2000" b="0" dirty="0" smtClean="0">
                <a:solidFill>
                  <a:srgbClr val="008080"/>
                </a:solidFill>
              </a:rPr>
              <a:t>მესამე პირის ადმინისტრირება  (</a:t>
            </a:r>
            <a:r>
              <a:rPr lang="en-US" sz="2000" b="0" dirty="0" smtClean="0">
                <a:solidFill>
                  <a:srgbClr val="008080"/>
                </a:solidFill>
              </a:rPr>
              <a:t>TPA</a:t>
            </a:r>
            <a:r>
              <a:rPr lang="ka-GE" sz="2000" b="0" dirty="0">
                <a:solidFill>
                  <a:srgbClr val="008080"/>
                </a:solidFill>
              </a:rPr>
              <a:t>) </a:t>
            </a:r>
            <a:r>
              <a:rPr lang="ka-GE" sz="2000" b="0" dirty="0" smtClean="0">
                <a:solidFill>
                  <a:srgbClr val="008080"/>
                </a:solidFill>
              </a:rPr>
              <a:t>სისტემა          სახელმწიფო                </a:t>
            </a:r>
          </a:p>
          <a:p>
            <a:pPr>
              <a:buNone/>
            </a:pPr>
            <a:r>
              <a:rPr lang="ka-GE" sz="2000" b="0" dirty="0" smtClean="0">
                <a:solidFill>
                  <a:srgbClr val="008080"/>
                </a:solidFill>
              </a:rPr>
              <a:t>მართვა</a:t>
            </a:r>
            <a:endParaRPr lang="ka-GE" sz="2000" b="0" dirty="0">
              <a:solidFill>
                <a:srgbClr val="008080"/>
              </a:solidFill>
            </a:endParaRPr>
          </a:p>
          <a:p>
            <a:pPr>
              <a:buNone/>
            </a:pPr>
            <a:endParaRPr lang="ka-GE" sz="1800" dirty="0" smtClean="0">
              <a:solidFill>
                <a:srgbClr val="008080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flipV="1">
            <a:off x="5943600" y="3442780"/>
            <a:ext cx="457200" cy="177109"/>
          </a:xfrm>
          <a:prstGeom prst="rightArrow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flipV="1">
            <a:off x="4114800" y="2743198"/>
            <a:ext cx="457200" cy="177109"/>
          </a:xfrm>
          <a:prstGeom prst="rightArrow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43000"/>
            <a:ext cx="6781800" cy="2895600"/>
          </a:xfrm>
        </p:spPr>
        <p:txBody>
          <a:bodyPr>
            <a:noAutofit/>
          </a:bodyPr>
          <a:lstStyle/>
          <a:p>
            <a:r>
              <a:rPr lang="ka-GE" sz="2800" b="1" dirty="0" smtClean="0">
                <a:solidFill>
                  <a:srgbClr val="006666"/>
                </a:solidFill>
              </a:rPr>
              <a:t>             მადლობა  ყურადღებისთვის</a:t>
            </a:r>
            <a:r>
              <a:rPr lang="en-US" sz="2800" b="1" dirty="0" smtClean="0">
                <a:solidFill>
                  <a:srgbClr val="006666"/>
                </a:solidFill>
              </a:rPr>
              <a:t/>
            </a:r>
            <a:br>
              <a:rPr lang="en-US" sz="2800" b="1" dirty="0" smtClean="0">
                <a:solidFill>
                  <a:srgbClr val="006666"/>
                </a:solidFill>
              </a:rPr>
            </a:br>
            <a:endParaRPr lang="ka-GE" sz="2800" b="1" dirty="0">
              <a:solidFill>
                <a:srgbClr val="006666"/>
              </a:solidFill>
            </a:endParaRPr>
          </a:p>
        </p:txBody>
      </p:sp>
      <p:pic>
        <p:nvPicPr>
          <p:cNvPr id="4" name="Picture 3" descr="15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6172200"/>
            <a:ext cx="1752600" cy="563091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800" y="2514600"/>
            <a:ext cx="6781800" cy="17790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b="1" dirty="0" smtClean="0">
                <a:solidFill>
                  <a:schemeClr val="bg1">
                    <a:lumMod val="50000"/>
                  </a:schemeClr>
                </a:solidFill>
              </a:rPr>
              <a:t>        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www.moh.gov.ge</a:t>
            </a:r>
            <a:b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ka-GE" sz="2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77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62000"/>
          </a:xfrm>
        </p:spPr>
        <p:txBody>
          <a:bodyPr/>
          <a:lstStyle/>
          <a:p>
            <a:r>
              <a:rPr lang="ka-GE" dirty="0" smtClean="0">
                <a:solidFill>
                  <a:srgbClr val="006666"/>
                </a:solidFill>
              </a:rPr>
              <a:t>რატომ  საყოველთაო  ჯანდაცვა?</a:t>
            </a:r>
            <a:endParaRPr lang="en-US" dirty="0">
              <a:solidFill>
                <a:srgbClr val="0066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dirty="0" smtClean="0">
                <a:solidFill>
                  <a:srgbClr val="008080"/>
                </a:solidFill>
              </a:rPr>
              <a:t> </a:t>
            </a:r>
            <a:r>
              <a:rPr lang="ka-GE" sz="2200" b="0" dirty="0" smtClean="0">
                <a:solidFill>
                  <a:srgbClr val="008080"/>
                </a:solidFill>
              </a:rPr>
              <a:t>2010 წლიდან</a:t>
            </a:r>
            <a:r>
              <a:rPr lang="en-US" sz="2200" b="0" dirty="0" smtClean="0">
                <a:solidFill>
                  <a:srgbClr val="008080"/>
                </a:solidFill>
              </a:rPr>
              <a:t> </a:t>
            </a:r>
            <a:r>
              <a:rPr lang="ka-GE" sz="2200" b="0" dirty="0">
                <a:solidFill>
                  <a:srgbClr val="008080"/>
                </a:solidFill>
              </a:rPr>
              <a:t> </a:t>
            </a:r>
            <a:r>
              <a:rPr lang="ka-GE" sz="2200" b="0" dirty="0" smtClean="0">
                <a:solidFill>
                  <a:srgbClr val="008080"/>
                </a:solidFill>
              </a:rPr>
              <a:t>საყოველთაო  ჯანდაცვა განიხილება, როგორც ხარჯეფექტური მოდელი</a:t>
            </a:r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ჯანდაცვაში დახარჯული თანხა არ არის ხარჯი–არამედ პირდაპირი </a:t>
            </a:r>
            <a:r>
              <a:rPr lang="en-US" sz="2200" b="0" dirty="0" smtClean="0">
                <a:solidFill>
                  <a:srgbClr val="008080"/>
                </a:solidFill>
              </a:rPr>
              <a:t> </a:t>
            </a:r>
            <a:r>
              <a:rPr lang="ka-GE" sz="2200" b="0" dirty="0" smtClean="0">
                <a:solidFill>
                  <a:srgbClr val="008080"/>
                </a:solidFill>
              </a:rPr>
              <a:t>ინვესტიციაა</a:t>
            </a:r>
          </a:p>
          <a:p>
            <a:pPr>
              <a:buFont typeface="Wingdings" pitchFamily="2" charset="2"/>
              <a:buChar char="Ø"/>
            </a:pPr>
            <a:r>
              <a:rPr lang="ka-GE" sz="2200" b="0" dirty="0" smtClean="0">
                <a:solidFill>
                  <a:srgbClr val="008080"/>
                </a:solidFill>
              </a:rPr>
              <a:t>ჯიბიდან გადახდილი თანხა იყო  განუზომლად </a:t>
            </a:r>
          </a:p>
          <a:p>
            <a:pPr>
              <a:buNone/>
            </a:pPr>
            <a:r>
              <a:rPr lang="en-US" sz="2200" b="0" dirty="0" smtClean="0">
                <a:solidFill>
                  <a:srgbClr val="008080"/>
                </a:solidFill>
              </a:rPr>
              <a:t>     </a:t>
            </a:r>
            <a:r>
              <a:rPr lang="ka-GE" sz="2200" b="0" dirty="0" smtClean="0">
                <a:solidFill>
                  <a:srgbClr val="008080"/>
                </a:solidFill>
              </a:rPr>
              <a:t>მაღალი (60%-მდე) , აზარალებდა თითოეულ ოჯახს–ქვეყნის  ეკონომიკას</a:t>
            </a:r>
          </a:p>
          <a:p>
            <a:pPr>
              <a:buFont typeface="Wingdings" pitchFamily="2" charset="2"/>
              <a:buChar char="Ø"/>
            </a:pPr>
            <a:endParaRPr lang="ka-GE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endParaRPr lang="ka-GE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endParaRPr lang="ka-GE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 </a:t>
            </a:r>
          </a:p>
          <a:p>
            <a:pPr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6 წლამდე      მოსახელობის სხვა               პედაგოგები    პენსიონერები       </a:t>
            </a:r>
          </a:p>
          <a:p>
            <a:pPr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 ბავშვები             ჯგუფები                          სტუდენტები</a:t>
            </a:r>
            <a:endParaRPr lang="ka-GE" sz="13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1200" dirty="0" smtClean="0">
                <a:solidFill>
                  <a:srgbClr val="008080"/>
                </a:solidFill>
              </a:rPr>
              <a:t>                                                                                                                სოც.დაუცველები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590006" y="3887788"/>
            <a:ext cx="1588" cy="1371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91594" y="5257800"/>
            <a:ext cx="411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605449" y="4488775"/>
            <a:ext cx="457200" cy="76200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shade val="50000"/>
              </a:schemeClr>
            </a:solidFill>
          </a:ln>
          <a:effectLst>
            <a:outerShdw blurRad="50800" dir="4200000" sx="104000" sy="104000" algn="ctr" rotWithShape="0">
              <a:srgbClr val="000000">
                <a:alpha val="5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898E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69172" y="4644639"/>
            <a:ext cx="609600" cy="609600"/>
          </a:xfrm>
          <a:prstGeom prst="rect">
            <a:avLst/>
          </a:prstGeom>
          <a:solidFill>
            <a:srgbClr val="0070C0"/>
          </a:solidFill>
          <a:effectLst>
            <a:outerShdw blurRad="215900" dir="7320000" sx="106000" sy="106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49636" y="4488775"/>
            <a:ext cx="685800" cy="762000"/>
          </a:xfrm>
          <a:prstGeom prst="rect">
            <a:avLst/>
          </a:prstGeom>
          <a:solidFill>
            <a:srgbClr val="0070C0"/>
          </a:solidFill>
          <a:effectLst>
            <a:outerShdw blurRad="533400" dir="9960000" sx="81000" sy="81000" algn="ctr" rotWithShape="0">
              <a:srgbClr val="000000">
                <a:alpha val="6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118861" y="4678245"/>
            <a:ext cx="1902941" cy="572530"/>
          </a:xfrm>
          <a:prstGeom prst="rect">
            <a:avLst/>
          </a:prstGeom>
          <a:solidFill>
            <a:srgbClr val="FF3F3F"/>
          </a:solidFill>
          <a:effectLst>
            <a:outerShdw blurRad="292100" dir="8520000" sx="112000" sy="112000" algn="ctr" rotWithShape="0">
              <a:srgbClr val="000000">
                <a:alpha val="4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762000"/>
          </a:xfrm>
        </p:spPr>
        <p:txBody>
          <a:bodyPr/>
          <a:lstStyle/>
          <a:p>
            <a:r>
              <a:rPr lang="ka-GE" dirty="0" smtClean="0">
                <a:solidFill>
                  <a:srgbClr val="006666"/>
                </a:solidFill>
              </a:rPr>
              <a:t>რატომ  სახელმწიფო მართვა?</a:t>
            </a:r>
            <a:endParaRPr lang="en-US" dirty="0">
              <a:solidFill>
                <a:srgbClr val="0066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ka-GE" sz="1800" b="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ka-GE" sz="1800" b="0" dirty="0" smtClean="0">
                <a:solidFill>
                  <a:srgbClr val="008080"/>
                </a:solidFill>
              </a:rPr>
              <a:t>ადგილობრივი ეკონომიკური პარადოქსი- სახელმწიფოს ნაკლები ადმინისტრაციული დანახარჯი აღმოაჩნდა  კერძო სადაზღვევო კომპანიებთან შედარებით</a:t>
            </a:r>
            <a:endParaRPr lang="en-US" sz="1800" b="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endParaRPr lang="ka-GE" sz="1800" b="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ka-GE" sz="1800" b="0" dirty="0" smtClean="0">
                <a:solidFill>
                  <a:srgbClr val="008080"/>
                </a:solidFill>
              </a:rPr>
              <a:t>2013-2014  წლების გარდამავალი პერიოდი</a:t>
            </a:r>
            <a:endParaRPr lang="en-US" sz="1800" b="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endParaRPr lang="ka-GE" sz="1800" b="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ka-GE" sz="1800" b="0" dirty="0" smtClean="0">
                <a:solidFill>
                  <a:srgbClr val="008080"/>
                </a:solidFill>
              </a:rPr>
              <a:t>დაგვიანებული გადახდები, გაფიცვები, საგანგებო მდგომარეობა რაიონებში</a:t>
            </a:r>
          </a:p>
          <a:p>
            <a:pPr>
              <a:buNone/>
            </a:pPr>
            <a:r>
              <a:rPr lang="ka-GE" sz="1400" dirty="0" smtClean="0">
                <a:solidFill>
                  <a:srgbClr val="008080"/>
                </a:solidFill>
              </a:rPr>
              <a:t>                                                              </a:t>
            </a:r>
            <a:r>
              <a:rPr lang="ka-GE" sz="1050" dirty="0" smtClean="0">
                <a:solidFill>
                  <a:srgbClr val="008080"/>
                </a:solidFill>
              </a:rPr>
              <a:t>    </a:t>
            </a:r>
          </a:p>
          <a:p>
            <a:pPr>
              <a:lnSpc>
                <a:spcPct val="110000"/>
              </a:lnSpc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                          </a:t>
            </a:r>
          </a:p>
          <a:p>
            <a:pPr>
              <a:lnSpc>
                <a:spcPct val="110000"/>
              </a:lnSpc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</a:t>
            </a:r>
          </a:p>
          <a:p>
            <a:pPr>
              <a:lnSpc>
                <a:spcPct val="110000"/>
              </a:lnSpc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                            </a:t>
            </a:r>
          </a:p>
          <a:p>
            <a:pPr>
              <a:lnSpc>
                <a:spcPct val="110000"/>
              </a:lnSpc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                      </a:t>
            </a:r>
            <a:endParaRPr lang="ka-GE" sz="1050" dirty="0">
              <a:solidFill>
                <a:srgbClr val="008080"/>
              </a:solidFill>
            </a:endParaRPr>
          </a:p>
          <a:p>
            <a:pPr>
              <a:lnSpc>
                <a:spcPct val="110000"/>
              </a:lnSpc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                        </a:t>
            </a:r>
            <a:r>
              <a:rPr lang="en-US" sz="1050" dirty="0" smtClean="0">
                <a:solidFill>
                  <a:srgbClr val="008080"/>
                </a:solidFill>
              </a:rPr>
              <a:t>       </a:t>
            </a:r>
            <a:r>
              <a:rPr lang="ka-GE" sz="1050" dirty="0" smtClean="0">
                <a:solidFill>
                  <a:srgbClr val="008080"/>
                </a:solidFill>
              </a:rPr>
              <a:t>ავითვისეთ ნაკლები დანახარჯით </a:t>
            </a:r>
          </a:p>
          <a:p>
            <a:pPr>
              <a:buNone/>
            </a:pPr>
            <a:endParaRPr lang="ka-GE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endParaRPr lang="ka-GE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1050" dirty="0" smtClean="0">
                <a:solidFill>
                  <a:srgbClr val="008080"/>
                </a:solidFill>
              </a:rPr>
              <a:t>                                                         </a:t>
            </a:r>
            <a:r>
              <a:rPr lang="ka-GE" sz="1200" dirty="0" smtClean="0">
                <a:solidFill>
                  <a:srgbClr val="008080"/>
                </a:solidFill>
              </a:rPr>
              <a:t>   </a:t>
            </a:r>
          </a:p>
          <a:p>
            <a:pPr>
              <a:buNone/>
            </a:pPr>
            <a:r>
              <a:rPr lang="ka-GE" sz="1200" dirty="0" smtClean="0">
                <a:solidFill>
                  <a:srgbClr val="008080"/>
                </a:solidFill>
              </a:rPr>
              <a:t>                                                         6 წლამდე        მოსახელობის სხვა         </a:t>
            </a:r>
            <a:r>
              <a:rPr lang="en-US" sz="1200" dirty="0" smtClean="0">
                <a:solidFill>
                  <a:srgbClr val="008080"/>
                </a:solidFill>
              </a:rPr>
              <a:t>          </a:t>
            </a:r>
            <a:r>
              <a:rPr lang="ka-GE" sz="1200" dirty="0" smtClean="0">
                <a:solidFill>
                  <a:srgbClr val="008080"/>
                </a:solidFill>
              </a:rPr>
              <a:t> პედაგოგები </a:t>
            </a:r>
            <a:r>
              <a:rPr lang="en-US" sz="1200" dirty="0" smtClean="0">
                <a:solidFill>
                  <a:srgbClr val="008080"/>
                </a:solidFill>
              </a:rPr>
              <a:t>     </a:t>
            </a:r>
            <a:r>
              <a:rPr lang="ka-GE" sz="1200" dirty="0" smtClean="0">
                <a:solidFill>
                  <a:srgbClr val="008080"/>
                </a:solidFill>
              </a:rPr>
              <a:t>პენსიონერები       </a:t>
            </a:r>
          </a:p>
          <a:p>
            <a:pPr>
              <a:buNone/>
            </a:pPr>
            <a:r>
              <a:rPr lang="ka-GE" sz="1200" dirty="0" smtClean="0">
                <a:solidFill>
                  <a:srgbClr val="008080"/>
                </a:solidFill>
              </a:rPr>
              <a:t>                                                         </a:t>
            </a:r>
            <a:r>
              <a:rPr lang="en-US" sz="1200" dirty="0" smtClean="0">
                <a:solidFill>
                  <a:srgbClr val="008080"/>
                </a:solidFill>
              </a:rPr>
              <a:t> </a:t>
            </a:r>
            <a:r>
              <a:rPr lang="ka-GE" sz="1200" dirty="0" smtClean="0">
                <a:solidFill>
                  <a:srgbClr val="008080"/>
                </a:solidFill>
              </a:rPr>
              <a:t>ბავშვები                  ჯგუფები                  </a:t>
            </a:r>
            <a:r>
              <a:rPr lang="en-US" sz="1200" dirty="0" smtClean="0">
                <a:solidFill>
                  <a:srgbClr val="008080"/>
                </a:solidFill>
              </a:rPr>
              <a:t>          </a:t>
            </a:r>
            <a:r>
              <a:rPr lang="ka-GE" sz="1200" dirty="0" smtClean="0">
                <a:solidFill>
                  <a:srgbClr val="008080"/>
                </a:solidFill>
              </a:rPr>
              <a:t>სტუდენტები</a:t>
            </a:r>
          </a:p>
          <a:p>
            <a:pPr>
              <a:buNone/>
            </a:pPr>
            <a:r>
              <a:rPr lang="ka-GE" sz="1200" dirty="0" smtClean="0">
                <a:solidFill>
                  <a:srgbClr val="008080"/>
                </a:solidFill>
              </a:rPr>
              <a:t>                                                                                                                               </a:t>
            </a:r>
            <a:r>
              <a:rPr lang="en-US" sz="1200" dirty="0" smtClean="0">
                <a:solidFill>
                  <a:srgbClr val="008080"/>
                </a:solidFill>
              </a:rPr>
              <a:t>        </a:t>
            </a:r>
            <a:r>
              <a:rPr lang="ka-GE" sz="1200" dirty="0" smtClean="0">
                <a:solidFill>
                  <a:srgbClr val="008080"/>
                </a:solidFill>
              </a:rPr>
              <a:t>სოც.დაუცველები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616780" y="3919089"/>
            <a:ext cx="1588" cy="12908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70206" y="5209899"/>
            <a:ext cx="4648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662323" y="4301677"/>
            <a:ext cx="533400" cy="909810"/>
          </a:xfrm>
          <a:prstGeom prst="rect">
            <a:avLst/>
          </a:prstGeom>
          <a:solidFill>
            <a:srgbClr val="0070C0"/>
          </a:solidFill>
          <a:ln>
            <a:solidFill>
              <a:schemeClr val="accent1">
                <a:shade val="50000"/>
              </a:schemeClr>
            </a:solidFill>
          </a:ln>
          <a:effectLst>
            <a:outerShdw blurRad="50800" dir="4200000" sx="104000" sy="104000" algn="ctr" rotWithShape="0">
              <a:srgbClr val="000000">
                <a:alpha val="5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898E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04021" y="4604418"/>
            <a:ext cx="609600" cy="609600"/>
          </a:xfrm>
          <a:prstGeom prst="rect">
            <a:avLst/>
          </a:prstGeom>
          <a:solidFill>
            <a:srgbClr val="0070C0"/>
          </a:solidFill>
          <a:effectLst>
            <a:outerShdw blurRad="215900" dir="7320000" sx="106000" sy="106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0" y="4452018"/>
            <a:ext cx="762000" cy="762000"/>
          </a:xfrm>
          <a:prstGeom prst="rect">
            <a:avLst/>
          </a:prstGeom>
          <a:solidFill>
            <a:srgbClr val="0070C0"/>
          </a:solidFill>
          <a:effectLst>
            <a:outerShdw blurRad="533400" dir="9960000" sx="81000" sy="81000" algn="ctr" rotWithShape="0">
              <a:srgbClr val="000000">
                <a:alpha val="6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253946" y="4604418"/>
            <a:ext cx="2057400" cy="609600"/>
          </a:xfrm>
          <a:prstGeom prst="rect">
            <a:avLst/>
          </a:prstGeom>
          <a:solidFill>
            <a:srgbClr val="FF3F3F"/>
          </a:solidFill>
          <a:effectLst>
            <a:outerShdw blurRad="292100" dir="8520000" sx="112000" sy="112000" algn="ctr" rotWithShape="0">
              <a:srgbClr val="000000">
                <a:alpha val="48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229600" cy="548640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ka-GE" sz="32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</a:t>
            </a:r>
            <a:r>
              <a:rPr lang="en-US" sz="32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r>
              <a:rPr lang="en-US" sz="36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a-GE" sz="36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33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    </a:t>
            </a:r>
            <a:r>
              <a:rPr lang="en-US" sz="3300" dirty="0" smtClean="0">
                <a:solidFill>
                  <a:srgbClr val="009999"/>
                </a:solidFill>
              </a:rPr>
              <a:t> </a:t>
            </a:r>
            <a:r>
              <a:rPr lang="ka-GE" sz="3300" dirty="0" smtClean="0">
                <a:solidFill>
                  <a:srgbClr val="009999"/>
                </a:solidFill>
              </a:rPr>
              <a:t>  მიწვდომადობა</a:t>
            </a:r>
            <a:endParaRPr lang="en-US" sz="3300" dirty="0" smtClean="0">
              <a:solidFill>
                <a:srgbClr val="009999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</a:t>
            </a:r>
            <a:r>
              <a:rPr lang="ka-GE" dirty="0" smtClean="0"/>
              <a:t>   </a:t>
            </a:r>
            <a:r>
              <a:rPr lang="en-US" dirty="0" smtClean="0">
                <a:solidFill>
                  <a:srgbClr val="008080"/>
                </a:solidFill>
              </a:rPr>
              <a:t>                                                     </a:t>
            </a:r>
            <a:r>
              <a:rPr lang="ka-GE" dirty="0" smtClean="0">
                <a:solidFill>
                  <a:srgbClr val="008080"/>
                </a:solidFill>
              </a:rPr>
              <a:t>   </a:t>
            </a:r>
            <a:r>
              <a:rPr lang="en-US" dirty="0" smtClean="0">
                <a:solidFill>
                  <a:srgbClr val="008080"/>
                </a:solidFill>
              </a:rPr>
              <a:t>  </a:t>
            </a:r>
            <a:endParaRPr lang="ka-GE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                                                        </a:t>
            </a:r>
            <a:endParaRPr lang="en-US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</a:t>
            </a:r>
            <a:endParaRPr lang="en-US" sz="29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en-US" sz="2900" dirty="0" smtClean="0">
                <a:solidFill>
                  <a:srgbClr val="008080"/>
                </a:solidFill>
              </a:rPr>
              <a:t>      </a:t>
            </a:r>
            <a:r>
              <a:rPr lang="ka-GE" sz="2900" dirty="0" smtClean="0">
                <a:solidFill>
                  <a:srgbClr val="008080"/>
                </a:solidFill>
              </a:rPr>
              <a:t>      </a:t>
            </a:r>
            <a:r>
              <a:rPr lang="en-US" sz="2900" dirty="0" smtClean="0">
                <a:solidFill>
                  <a:srgbClr val="008080"/>
                </a:solidFill>
              </a:rPr>
              <a:t> </a:t>
            </a:r>
            <a:r>
              <a:rPr lang="ka-GE" sz="2900" dirty="0" smtClean="0">
                <a:solidFill>
                  <a:srgbClr val="008080"/>
                </a:solidFill>
              </a:rPr>
              <a:t> </a:t>
            </a:r>
            <a:r>
              <a:rPr lang="en-US" sz="2900" dirty="0" smtClean="0">
                <a:solidFill>
                  <a:srgbClr val="008080"/>
                </a:solidFill>
              </a:rPr>
              <a:t> </a:t>
            </a:r>
            <a:endParaRPr lang="ka-GE" sz="29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2900" dirty="0" smtClean="0">
                <a:solidFill>
                  <a:srgbClr val="008080"/>
                </a:solidFill>
              </a:rPr>
              <a:t>  </a:t>
            </a:r>
            <a:endParaRPr lang="ka-GE" sz="34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3300" dirty="0" smtClean="0">
                <a:solidFill>
                  <a:srgbClr val="008080"/>
                </a:solidFill>
              </a:rPr>
              <a:t>                    ხარისხი     </a:t>
            </a:r>
            <a:r>
              <a:rPr lang="en-US" sz="4400" dirty="0" smtClean="0">
                <a:solidFill>
                  <a:srgbClr val="008080"/>
                </a:solidFill>
              </a:rPr>
              <a:t>Q</a:t>
            </a:r>
            <a:r>
              <a:rPr lang="ka-GE" sz="4400" dirty="0" smtClean="0">
                <a:solidFill>
                  <a:srgbClr val="008080"/>
                </a:solidFill>
              </a:rPr>
              <a:t> </a:t>
            </a:r>
            <a:r>
              <a:rPr lang="ka-GE" sz="3400" dirty="0" smtClean="0">
                <a:solidFill>
                  <a:srgbClr val="008080"/>
                </a:solidFill>
              </a:rPr>
              <a:t>                                                            </a:t>
            </a:r>
            <a:r>
              <a:rPr lang="ru-RU" sz="4400" dirty="0" smtClean="0">
                <a:solidFill>
                  <a:srgbClr val="008080"/>
                </a:solidFill>
              </a:rPr>
              <a:t>С     </a:t>
            </a:r>
            <a:r>
              <a:rPr lang="ka-GE" sz="3300" dirty="0" smtClean="0">
                <a:solidFill>
                  <a:srgbClr val="008080"/>
                </a:solidFill>
              </a:rPr>
              <a:t>ფასი</a:t>
            </a:r>
          </a:p>
          <a:p>
            <a:pPr>
              <a:buNone/>
            </a:pPr>
            <a:r>
              <a:rPr lang="ka-GE" sz="3400" dirty="0" smtClean="0">
                <a:solidFill>
                  <a:srgbClr val="008080"/>
                </a:solidFill>
              </a:rPr>
              <a:t>                                                                                                        </a:t>
            </a:r>
            <a:endParaRPr lang="en-US" sz="34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2900" dirty="0" smtClean="0">
                <a:solidFill>
                  <a:srgbClr val="008080"/>
                </a:solidFill>
              </a:rPr>
              <a:t>         </a:t>
            </a:r>
            <a:endParaRPr lang="en-US" sz="2900" dirty="0" smtClean="0">
              <a:solidFill>
                <a:srgbClr val="008080"/>
              </a:solidFill>
            </a:endParaRPr>
          </a:p>
          <a:p>
            <a:pPr>
              <a:buNone/>
            </a:pPr>
            <a:r>
              <a:rPr lang="ka-GE" sz="2900" dirty="0" smtClean="0">
                <a:solidFill>
                  <a:srgbClr val="008080"/>
                </a:solidFill>
              </a:rPr>
              <a:t>         </a:t>
            </a:r>
            <a:endParaRPr lang="en-US" sz="290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8080"/>
                </a:solidFill>
              </a:rPr>
              <a:t>A-</a:t>
            </a:r>
            <a:r>
              <a:rPr lang="ka-GE" sz="2900" dirty="0" smtClean="0">
                <a:solidFill>
                  <a:srgbClr val="008080"/>
                </a:solidFill>
              </a:rPr>
              <a:t> გავაორმაგეთ 2013  წლიდან</a:t>
            </a:r>
            <a:r>
              <a:rPr lang="en-US" sz="2900" dirty="0" smtClean="0">
                <a:solidFill>
                  <a:srgbClr val="008080"/>
                </a:solidFill>
              </a:rPr>
              <a:t>      </a:t>
            </a:r>
          </a:p>
          <a:p>
            <a:pPr>
              <a:buFont typeface="Wingdings" pitchFamily="2" charset="2"/>
              <a:buChar char="Ø"/>
            </a:pPr>
            <a:endParaRPr lang="ka-GE" sz="290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8080"/>
                </a:solidFill>
              </a:rPr>
              <a:t>Q- </a:t>
            </a:r>
            <a:r>
              <a:rPr lang="ka-GE" sz="2900" dirty="0" smtClean="0">
                <a:solidFill>
                  <a:srgbClr val="008080"/>
                </a:solidFill>
              </a:rPr>
              <a:t>პირველი ელემენტები შევიდა 36-ე დადგენილებაში, რაც ამცირებს პოლიპრაგმაზიას და არამიზნობრივ ხარჯვას</a:t>
            </a:r>
            <a:endParaRPr lang="en-US" sz="290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endParaRPr lang="ka-GE" sz="2900" dirty="0" smtClean="0">
              <a:solidFill>
                <a:srgbClr val="00808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900" dirty="0" smtClean="0">
                <a:solidFill>
                  <a:srgbClr val="008080"/>
                </a:solidFill>
              </a:rPr>
              <a:t>C-</a:t>
            </a:r>
            <a:r>
              <a:rPr lang="ka-GE" sz="2900" dirty="0" smtClean="0">
                <a:solidFill>
                  <a:srgbClr val="008080"/>
                </a:solidFill>
              </a:rPr>
              <a:t>შევქმენით გარდამავალი დაფინანსების მოდელი, რომლის საბოლოო მიზანია </a:t>
            </a:r>
            <a:r>
              <a:rPr lang="en-US" sz="2900" dirty="0" smtClean="0">
                <a:solidFill>
                  <a:srgbClr val="008080"/>
                </a:solidFill>
              </a:rPr>
              <a:t>DRG-</a:t>
            </a:r>
            <a:r>
              <a:rPr lang="ka-GE" sz="2900" dirty="0" smtClean="0">
                <a:solidFill>
                  <a:srgbClr val="008080"/>
                </a:solidFill>
              </a:rPr>
              <a:t>ის შექმნა</a:t>
            </a:r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            </a:t>
            </a:r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            </a:t>
            </a:r>
            <a:r>
              <a:rPr lang="en-US" dirty="0" smtClean="0">
                <a:solidFill>
                  <a:srgbClr val="008080"/>
                </a:solidFill>
              </a:rPr>
              <a:t>                  </a:t>
            </a:r>
            <a:r>
              <a:rPr lang="ka-GE" dirty="0" smtClean="0">
                <a:solidFill>
                  <a:srgbClr val="008080"/>
                </a:solidFill>
              </a:rPr>
              <a:t>    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ka-GE" dirty="0" smtClean="0">
                <a:solidFill>
                  <a:srgbClr val="008080"/>
                </a:solidFill>
              </a:rPr>
              <a:t>                 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ka-GE" sz="2900" dirty="0" smtClean="0">
                <a:solidFill>
                  <a:srgbClr val="FF3F3F"/>
                </a:solidFill>
              </a:rPr>
              <a:t>ჩვენი მიზანია შეიკრას სამკუთხედი </a:t>
            </a:r>
          </a:p>
        </p:txBody>
      </p:sp>
      <p:sp>
        <p:nvSpPr>
          <p:cNvPr id="9" name="Isosceles Triangle 8"/>
          <p:cNvSpPr/>
          <p:nvPr/>
        </p:nvSpPr>
        <p:spPr>
          <a:xfrm>
            <a:off x="3124200" y="990600"/>
            <a:ext cx="3276600" cy="1752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21414550">
            <a:off x="4455779" y="411567"/>
            <a:ext cx="613438" cy="5629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400800" y="2388974"/>
            <a:ext cx="609600" cy="5457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537254" y="2388974"/>
            <a:ext cx="6096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143000"/>
          </a:xfrm>
        </p:spPr>
        <p:txBody>
          <a:bodyPr/>
          <a:lstStyle/>
          <a:p>
            <a:r>
              <a:rPr lang="ka-GE" dirty="0" smtClean="0">
                <a:solidFill>
                  <a:srgbClr val="009999"/>
                </a:solidFill>
              </a:rPr>
              <a:t>კერძო </a:t>
            </a:r>
            <a:r>
              <a:rPr lang="en-US" dirty="0" smtClean="0">
                <a:solidFill>
                  <a:srgbClr val="009999"/>
                </a:solidFill>
              </a:rPr>
              <a:t>VS</a:t>
            </a:r>
            <a:r>
              <a:rPr lang="ka-GE" dirty="0" smtClean="0">
                <a:solidFill>
                  <a:srgbClr val="009999"/>
                </a:solidFill>
              </a:rPr>
              <a:t> სახელმწიფო </a:t>
            </a:r>
            <a:r>
              <a:rPr lang="en-US" dirty="0" smtClean="0">
                <a:solidFill>
                  <a:srgbClr val="009999"/>
                </a:solidFill>
              </a:rPr>
              <a:t>VS PPP</a:t>
            </a:r>
            <a:endParaRPr lang="en-US" dirty="0">
              <a:solidFill>
                <a:srgbClr val="0099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4953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a-GE" dirty="0" smtClean="0">
                <a:solidFill>
                  <a:srgbClr val="008080"/>
                </a:solidFill>
              </a:rPr>
              <a:t>პროექტის მართვა და იმპლემენტაცია</a:t>
            </a:r>
          </a:p>
          <a:p>
            <a:pPr>
              <a:buFont typeface="Wingdings" pitchFamily="2" charset="2"/>
              <a:buChar char="Ø"/>
            </a:pPr>
            <a:r>
              <a:rPr lang="ka-GE" dirty="0" smtClean="0">
                <a:solidFill>
                  <a:srgbClr val="008080"/>
                </a:solidFill>
              </a:rPr>
              <a:t>ინფრასტრუქტურული პროექტები–კლინიკების მართვა</a:t>
            </a:r>
          </a:p>
          <a:p>
            <a:pPr>
              <a:buFont typeface="Wingdings" pitchFamily="2" charset="2"/>
              <a:buChar char="Ø"/>
            </a:pPr>
            <a:r>
              <a:rPr lang="ka-GE" dirty="0" smtClean="0">
                <a:solidFill>
                  <a:srgbClr val="008080"/>
                </a:solidFill>
              </a:rPr>
              <a:t>მონოპოლიის და ოლიგოპოლიის პრევენცია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57600" y="2667000"/>
            <a:ext cx="990600" cy="28194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  <a:effectLst>
            <a:outerShdw blurRad="127000" dir="2940000" sx="101000" sy="101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29000" y="3810000"/>
            <a:ext cx="5257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dirty="0" smtClean="0">
                <a:solidFill>
                  <a:srgbClr val="0067B4"/>
                </a:solidFill>
              </a:rPr>
              <a:t> </a:t>
            </a:r>
            <a:r>
              <a:rPr lang="en-US" dirty="0" smtClean="0">
                <a:solidFill>
                  <a:srgbClr val="0067B4"/>
                </a:solidFill>
              </a:rPr>
              <a:t>  </a:t>
            </a:r>
            <a:r>
              <a:rPr lang="ka-GE" dirty="0" smtClean="0">
                <a:solidFill>
                  <a:srgbClr val="0067B4"/>
                </a:solidFill>
              </a:rPr>
              <a:t>    </a:t>
            </a:r>
            <a:r>
              <a:rPr lang="ka-GE" b="1" dirty="0" smtClean="0">
                <a:solidFill>
                  <a:srgbClr val="0067B4"/>
                </a:solidFill>
              </a:rPr>
              <a:t>87</a:t>
            </a:r>
            <a:r>
              <a:rPr lang="en-US" b="1" dirty="0" smtClean="0">
                <a:solidFill>
                  <a:srgbClr val="0067B4"/>
                </a:solidFill>
              </a:rPr>
              <a:t>,9</a:t>
            </a:r>
            <a:r>
              <a:rPr lang="ka-GE" b="1" dirty="0" smtClean="0">
                <a:solidFill>
                  <a:srgbClr val="0067B4"/>
                </a:solidFill>
              </a:rPr>
              <a:t>%     </a:t>
            </a:r>
            <a:r>
              <a:rPr lang="en-US" b="1" dirty="0" smtClean="0">
                <a:solidFill>
                  <a:srgbClr val="0067B4"/>
                </a:solidFill>
              </a:rPr>
              <a:t>    </a:t>
            </a:r>
            <a:r>
              <a:rPr lang="ka-GE" b="1" dirty="0" smtClean="0">
                <a:solidFill>
                  <a:srgbClr val="0067B4"/>
                </a:solidFill>
              </a:rPr>
              <a:t>კერძო სექტორი</a:t>
            </a:r>
          </a:p>
          <a:p>
            <a:pPr>
              <a:buNone/>
            </a:pPr>
            <a:endParaRPr lang="ka-GE" dirty="0" smtClean="0">
              <a:solidFill>
                <a:srgbClr val="0067B4"/>
              </a:solidFill>
            </a:endParaRPr>
          </a:p>
          <a:p>
            <a:pPr>
              <a:buNone/>
            </a:pPr>
            <a:endParaRPr lang="ka-GE" dirty="0" smtClean="0">
              <a:solidFill>
                <a:srgbClr val="0067B4"/>
              </a:solidFill>
            </a:endParaRPr>
          </a:p>
          <a:p>
            <a:pPr>
              <a:buNone/>
            </a:pPr>
            <a:r>
              <a:rPr lang="ka-GE" dirty="0" smtClean="0">
                <a:solidFill>
                  <a:srgbClr val="0067B4"/>
                </a:solidFill>
              </a:rPr>
              <a:t>        </a:t>
            </a:r>
            <a:endParaRPr lang="en-US" dirty="0" smtClean="0">
              <a:solidFill>
                <a:srgbClr val="0067B4"/>
              </a:solidFill>
            </a:endParaRPr>
          </a:p>
          <a:p>
            <a:pPr>
              <a:buNone/>
            </a:pPr>
            <a:r>
              <a:rPr lang="ka-GE" b="1" dirty="0" smtClean="0">
                <a:solidFill>
                  <a:srgbClr val="0067B4"/>
                </a:solidFill>
              </a:rPr>
              <a:t>      </a:t>
            </a:r>
            <a:r>
              <a:rPr lang="en-US" b="1" dirty="0" smtClean="0">
                <a:solidFill>
                  <a:srgbClr val="0067B4"/>
                </a:solidFill>
                <a:latin typeface="Sylfaen" pitchFamily="18" charset="0"/>
              </a:rPr>
              <a:t>12,1</a:t>
            </a:r>
            <a:r>
              <a:rPr lang="ka-GE" b="1" dirty="0" smtClean="0">
                <a:solidFill>
                  <a:srgbClr val="0067B4"/>
                </a:solidFill>
                <a:latin typeface="Sylfaen" pitchFamily="18" charset="0"/>
              </a:rPr>
              <a:t>%</a:t>
            </a:r>
            <a:r>
              <a:rPr lang="en-US" b="1" dirty="0" smtClean="0">
                <a:solidFill>
                  <a:srgbClr val="0067B4"/>
                </a:solidFill>
              </a:rPr>
              <a:t>          </a:t>
            </a:r>
            <a:r>
              <a:rPr lang="ka-GE" b="1" dirty="0" smtClean="0">
                <a:solidFill>
                  <a:srgbClr val="0067B4"/>
                </a:solidFill>
              </a:rPr>
              <a:t> სახელმწიფო</a:t>
            </a:r>
          </a:p>
          <a:p>
            <a:pPr>
              <a:buNone/>
            </a:pPr>
            <a:r>
              <a:rPr lang="ka-GE" sz="2800" b="1" dirty="0" smtClean="0">
                <a:solidFill>
                  <a:srgbClr val="FF3F3F"/>
                </a:solidFill>
              </a:rPr>
              <a:t> </a:t>
            </a:r>
          </a:p>
          <a:p>
            <a:pPr>
              <a:buNone/>
            </a:pPr>
            <a:r>
              <a:rPr lang="ka-GE" sz="2800" b="1" dirty="0" smtClean="0">
                <a:solidFill>
                  <a:srgbClr val="FF3F3F"/>
                </a:solidFill>
              </a:rPr>
              <a:t>    </a:t>
            </a:r>
            <a:r>
              <a:rPr lang="ka-GE" sz="3000" b="1" dirty="0" smtClean="0">
                <a:solidFill>
                  <a:srgbClr val="FF3F3F"/>
                </a:solidFill>
              </a:rPr>
              <a:t>0 </a:t>
            </a:r>
            <a:r>
              <a:rPr lang="en-US" sz="3000" b="1" dirty="0" smtClean="0">
                <a:solidFill>
                  <a:srgbClr val="FF3F3F"/>
                </a:solidFill>
              </a:rPr>
              <a:t>%       </a:t>
            </a:r>
            <a:r>
              <a:rPr lang="ka-GE" sz="3000" b="1" dirty="0" smtClean="0">
                <a:solidFill>
                  <a:srgbClr val="FF3F3F"/>
                </a:solidFill>
              </a:rPr>
              <a:t> </a:t>
            </a:r>
            <a:r>
              <a:rPr lang="en-US" sz="3000" b="1" dirty="0" smtClean="0">
                <a:solidFill>
                  <a:srgbClr val="FF3F3F"/>
                </a:solidFill>
              </a:rPr>
              <a:t>  </a:t>
            </a:r>
            <a:r>
              <a:rPr lang="ka-GE" sz="3000" b="1" dirty="0" smtClean="0">
                <a:solidFill>
                  <a:srgbClr val="FF3F3F"/>
                </a:solidFill>
              </a:rPr>
              <a:t> </a:t>
            </a:r>
            <a:r>
              <a:rPr lang="en-US" sz="3000" b="1" dirty="0" smtClean="0">
                <a:solidFill>
                  <a:srgbClr val="FF3F3F"/>
                </a:solidFill>
              </a:rPr>
              <a:t>PPP</a:t>
            </a:r>
            <a:r>
              <a:rPr lang="en-US" sz="3000" dirty="0" smtClean="0">
                <a:solidFill>
                  <a:srgbClr val="008080"/>
                </a:solidFill>
              </a:rPr>
              <a:t>                                                  </a:t>
            </a:r>
          </a:p>
          <a:p>
            <a:pPr>
              <a:buNone/>
            </a:pPr>
            <a:r>
              <a:rPr lang="en-US" dirty="0" smtClean="0">
                <a:solidFill>
                  <a:srgbClr val="008080"/>
                </a:solidFill>
              </a:rPr>
              <a:t>    </a:t>
            </a:r>
            <a:endParaRPr lang="en-US" sz="2400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657600" y="49530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r>
              <a:rPr lang="ka-GE" dirty="0" smtClean="0">
                <a:solidFill>
                  <a:srgbClr val="009999"/>
                </a:solidFill>
              </a:rPr>
              <a:t>ჯანდაცვის სერვისების მიწოდება</a:t>
            </a:r>
            <a:endParaRPr lang="en-US" dirty="0">
              <a:solidFill>
                <a:srgbClr val="0099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029200"/>
          </a:xfrm>
          <a:effectLst>
            <a:outerShdw blurRad="50800" sx="16000" sy="16000" algn="ctr" rotWithShape="0">
              <a:srgbClr val="000000"/>
            </a:outerShdw>
          </a:effectLst>
        </p:spPr>
        <p:txBody>
          <a:bodyPr>
            <a:normAutofit fontScale="92500" lnSpcReduction="10000"/>
          </a:bodyPr>
          <a:lstStyle/>
          <a:p>
            <a:pPr algn="ctr">
              <a:buFont typeface="Wingdings" pitchFamily="2" charset="2"/>
              <a:buChar char="Ø"/>
            </a:pPr>
            <a:r>
              <a:rPr lang="ka-GE" sz="2000" dirty="0" smtClean="0">
                <a:solidFill>
                  <a:srgbClr val="009999"/>
                </a:solidFill>
              </a:rPr>
              <a:t>საფრთხე–სიცოცხლის და ჯანმრთელობის რისკები</a:t>
            </a:r>
          </a:p>
          <a:p>
            <a:pPr algn="ctr"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(გართულებული შემთხვევების მართვა უფრო რთულია)</a:t>
            </a:r>
          </a:p>
          <a:p>
            <a:pPr algn="ctr">
              <a:buFont typeface="Wingdings" pitchFamily="2" charset="2"/>
              <a:buChar char="Ø"/>
            </a:pPr>
            <a:r>
              <a:rPr lang="ka-GE" sz="2000" dirty="0" smtClean="0">
                <a:solidFill>
                  <a:srgbClr val="009999"/>
                </a:solidFill>
              </a:rPr>
              <a:t>ეკონომიკურად–სისტემის დამანგრეველი</a:t>
            </a:r>
          </a:p>
          <a:p>
            <a:pPr algn="ctr"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(1000–ჯერ ძვირია გართულების მართვა)</a:t>
            </a:r>
          </a:p>
          <a:p>
            <a:pPr>
              <a:buNone/>
            </a:pPr>
            <a:endParaRPr lang="ka-GE" sz="2000" dirty="0" smtClean="0">
              <a:solidFill>
                <a:srgbClr val="009999"/>
              </a:solidFill>
            </a:endParaRP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20%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                 </a:t>
            </a:r>
            <a:r>
              <a:rPr lang="ka-GE" sz="1300" dirty="0" smtClean="0">
                <a:solidFill>
                  <a:srgbClr val="009999"/>
                </a:solidFill>
              </a:rPr>
              <a:t>მაღალ</a:t>
            </a:r>
          </a:p>
          <a:p>
            <a:pPr>
              <a:buNone/>
            </a:pPr>
            <a:r>
              <a:rPr lang="ka-GE" sz="1100" dirty="0" smtClean="0">
                <a:solidFill>
                  <a:srgbClr val="009999"/>
                </a:solidFill>
              </a:rPr>
              <a:t>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ka-GE" sz="1100" dirty="0" smtClean="0">
                <a:solidFill>
                  <a:srgbClr val="009999"/>
                </a:solidFill>
              </a:rPr>
              <a:t>                                                                                                               </a:t>
            </a:r>
            <a:r>
              <a:rPr lang="ka-GE" sz="1300" dirty="0" smtClean="0">
                <a:solidFill>
                  <a:srgbClr val="009999"/>
                </a:solidFill>
              </a:rPr>
              <a:t>ტექნოლოგიური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          </a:t>
            </a:r>
            <a:r>
              <a:rPr lang="ka-GE" sz="1500" dirty="0" smtClean="0">
                <a:solidFill>
                  <a:srgbClr val="009999"/>
                </a:solidFill>
              </a:rPr>
              <a:t>მაღალი  დონის                                                          </a:t>
            </a:r>
            <a:endParaRPr lang="ka-GE" sz="2000" dirty="0" smtClean="0">
              <a:solidFill>
                <a:srgbClr val="009999"/>
              </a:solidFill>
            </a:endParaRP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     </a:t>
            </a:r>
            <a:r>
              <a:rPr lang="ka-GE" sz="1700" dirty="0" smtClean="0">
                <a:solidFill>
                  <a:srgbClr val="009999"/>
                </a:solidFill>
              </a:rPr>
              <a:t>მრავალპროფილური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80%                                                                    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</a:t>
            </a:r>
            <a:r>
              <a:rPr lang="ka-GE" sz="1900" dirty="0" smtClean="0">
                <a:solidFill>
                  <a:srgbClr val="009999"/>
                </a:solidFill>
              </a:rPr>
              <a:t>საშუალო  სტაციონარული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              </a:t>
            </a:r>
            <a:r>
              <a:rPr lang="ka-GE" sz="3000" dirty="0" smtClean="0">
                <a:solidFill>
                  <a:srgbClr val="009999"/>
                </a:solidFill>
              </a:rPr>
              <a:t>პჯდ</a:t>
            </a: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                                                                                  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2819400"/>
            <a:ext cx="990600" cy="3200400"/>
          </a:xfrm>
          <a:prstGeom prst="rect">
            <a:avLst/>
          </a:prstGeom>
          <a:noFill/>
          <a:effectLst>
            <a:outerShdw blurRad="165100" dist="88900" dir="4440000" sx="106000" sy="106000" algn="ctr" rotWithShape="0">
              <a:srgbClr val="000000">
                <a:alpha val="3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2133600" y="2743200"/>
            <a:ext cx="4572000" cy="3276600"/>
          </a:xfrm>
          <a:prstGeom prst="triangle">
            <a:avLst/>
          </a:prstGeom>
          <a:noFill/>
          <a:effectLst>
            <a:outerShdw blurRad="889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85800" y="35814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81400" y="3962400"/>
            <a:ext cx="1676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124200" y="464820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90800" y="5410200"/>
            <a:ext cx="3657600" cy="158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676400" y="5943600"/>
            <a:ext cx="4572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H="1">
            <a:off x="1219200" y="4114800"/>
            <a:ext cx="1752600" cy="838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6400800" y="5410200"/>
            <a:ext cx="8382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>
            <a:off x="6705600" y="5943600"/>
            <a:ext cx="609600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1785384041"/>
              </p:ext>
            </p:extLst>
          </p:nvPr>
        </p:nvGraphicFramePr>
        <p:xfrm>
          <a:off x="0" y="1676400"/>
          <a:ext cx="9165266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008080"/>
                </a:solidFill>
              </a:rPr>
              <a:t>რატომ  პირველადი ჯანდაცვა?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ka-GE" sz="3200" dirty="0" smtClean="0">
                <a:solidFill>
                  <a:srgbClr val="008080"/>
                </a:solidFill>
              </a:rPr>
              <a:t>პრევენცია</a:t>
            </a:r>
          </a:p>
          <a:p>
            <a:pPr algn="ctr">
              <a:buFont typeface="Wingdings" pitchFamily="2" charset="2"/>
              <a:buChar char="Ø"/>
            </a:pPr>
            <a:r>
              <a:rPr lang="ka-GE" sz="3200" dirty="0" smtClean="0">
                <a:solidFill>
                  <a:srgbClr val="008080"/>
                </a:solidFill>
              </a:rPr>
              <a:t>ადრეული გამოვლენა</a:t>
            </a:r>
          </a:p>
          <a:p>
            <a:pPr algn="ctr">
              <a:buFont typeface="Wingdings" pitchFamily="2" charset="2"/>
              <a:buChar char="Ø"/>
            </a:pPr>
            <a:r>
              <a:rPr lang="ka-GE" sz="3200" dirty="0" smtClean="0">
                <a:solidFill>
                  <a:srgbClr val="008080"/>
                </a:solidFill>
              </a:rPr>
              <a:t>პაციენტის განათლება</a:t>
            </a:r>
          </a:p>
          <a:p>
            <a:pPr algn="ctr">
              <a:buNone/>
            </a:pPr>
            <a:r>
              <a:rPr lang="ka-GE" sz="3200" dirty="0" smtClean="0">
                <a:solidFill>
                  <a:srgbClr val="008080"/>
                </a:solidFill>
              </a:rPr>
              <a:t>   </a:t>
            </a:r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</a:t>
            </a:r>
          </a:p>
          <a:p>
            <a:pPr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                                                 </a:t>
            </a:r>
          </a:p>
          <a:p>
            <a:pPr algn="r">
              <a:buNone/>
            </a:pPr>
            <a:r>
              <a:rPr lang="ka-GE" dirty="0" smtClean="0">
                <a:solidFill>
                  <a:srgbClr val="008080"/>
                </a:solidFill>
              </a:rPr>
              <a:t>               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rgbClr val="008080"/>
                </a:solidFill>
              </a:rPr>
              <a:t>მედიკამენტები</a:t>
            </a:r>
            <a:endParaRPr lang="en-US" dirty="0">
              <a:solidFill>
                <a:srgbClr val="00808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4800600"/>
          </a:xfrm>
        </p:spPr>
        <p:txBody>
          <a:bodyPr/>
          <a:lstStyle/>
          <a:p>
            <a:pPr>
              <a:buNone/>
            </a:pPr>
            <a:r>
              <a:rPr lang="ka-GE" dirty="0" smtClean="0">
                <a:solidFill>
                  <a:srgbClr val="009999"/>
                </a:solidFill>
              </a:rPr>
              <a:t>        </a:t>
            </a:r>
            <a:r>
              <a:rPr lang="ka-GE" sz="2000" dirty="0" smtClean="0">
                <a:solidFill>
                  <a:srgbClr val="009999"/>
                </a:solidFill>
              </a:rPr>
              <a:t>მედიკამენტებზე დანახარჯი მთლიანი ჯანდაცვის დანახარჯებიდან</a:t>
            </a:r>
          </a:p>
          <a:p>
            <a:pPr>
              <a:buNone/>
            </a:pPr>
            <a:r>
              <a:rPr lang="ka-GE" sz="2000" dirty="0" smtClean="0">
                <a:solidFill>
                  <a:srgbClr val="009999"/>
                </a:solidFill>
              </a:rPr>
              <a:t>              </a:t>
            </a:r>
          </a:p>
          <a:p>
            <a:pPr algn="ctr">
              <a:buNone/>
            </a:pPr>
            <a:endParaRPr lang="ka-GE" sz="1600" dirty="0" smtClean="0">
              <a:solidFill>
                <a:srgbClr val="009999"/>
              </a:solidFill>
            </a:endParaRPr>
          </a:p>
          <a:p>
            <a:pPr algn="ctr">
              <a:buNone/>
            </a:pPr>
            <a:endParaRPr lang="ka-GE" sz="1600" dirty="0" smtClean="0">
              <a:solidFill>
                <a:srgbClr val="009999"/>
              </a:solidFill>
            </a:endParaRPr>
          </a:p>
          <a:p>
            <a:pPr algn="ctr">
              <a:buNone/>
            </a:pPr>
            <a:r>
              <a:rPr lang="ka-GE" sz="1600" dirty="0" smtClean="0">
                <a:solidFill>
                  <a:srgbClr val="009999"/>
                </a:solidFill>
              </a:rPr>
              <a:t>                                             </a:t>
            </a:r>
            <a:endParaRPr lang="en-US" sz="1600" dirty="0" smtClean="0">
              <a:solidFill>
                <a:srgbClr val="009999"/>
              </a:solidFill>
            </a:endParaRPr>
          </a:p>
          <a:p>
            <a:pPr>
              <a:buNone/>
            </a:pPr>
            <a:r>
              <a:rPr lang="ka-GE" sz="1400" dirty="0" smtClean="0">
                <a:solidFill>
                  <a:srgbClr val="009999"/>
                </a:solidFill>
              </a:rPr>
              <a:t>                                                            </a:t>
            </a:r>
          </a:p>
          <a:p>
            <a:pPr>
              <a:buNone/>
            </a:pPr>
            <a:r>
              <a:rPr lang="ka-GE" sz="1400" dirty="0" smtClean="0">
                <a:solidFill>
                  <a:srgbClr val="009999"/>
                </a:solidFill>
              </a:rPr>
              <a:t>                                      </a:t>
            </a:r>
          </a:p>
          <a:p>
            <a:pPr>
              <a:buNone/>
            </a:pPr>
            <a:r>
              <a:rPr lang="ka-GE" sz="1400" dirty="0" smtClean="0">
                <a:solidFill>
                  <a:srgbClr val="009999"/>
                </a:solidFill>
              </a:rPr>
              <a:t>                                                                                        </a:t>
            </a:r>
            <a:endParaRPr lang="ka-GE" sz="1600" dirty="0" smtClean="0">
              <a:solidFill>
                <a:srgbClr val="009999"/>
              </a:solidFill>
            </a:endParaRPr>
          </a:p>
        </p:txBody>
      </p:sp>
      <p:graphicFrame>
        <p:nvGraphicFramePr>
          <p:cNvPr id="18" name="Diagram 17"/>
          <p:cNvGraphicFramePr/>
          <p:nvPr>
            <p:extLst>
              <p:ext uri="{D42A27DB-BD31-4B8C-83A1-F6EECF244321}">
                <p14:modId xmlns:p14="http://schemas.microsoft.com/office/powerpoint/2010/main" val="482007065"/>
              </p:ext>
            </p:extLst>
          </p:nvPr>
        </p:nvGraphicFramePr>
        <p:xfrm>
          <a:off x="228600" y="3124200"/>
          <a:ext cx="8686800" cy="292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2364236509"/>
              </p:ext>
            </p:extLst>
          </p:nvPr>
        </p:nvGraphicFramePr>
        <p:xfrm>
          <a:off x="1219200" y="1066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9504</TotalTime>
  <Words>542</Words>
  <Application>Microsoft Office PowerPoint</Application>
  <PresentationFormat>On-screen Show (4:3)</PresentationFormat>
  <Paragraphs>185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საქართველოს შრომის ჯანმრთელობისა და სოციალური დაცვის სამინისტრო</vt:lpstr>
      <vt:lpstr>რატომ  საყოველთაო  ჯანდაცვა?</vt:lpstr>
      <vt:lpstr>რატომ  სახელმწიფო მართვა?</vt:lpstr>
      <vt:lpstr>PowerPoint Presentation</vt:lpstr>
      <vt:lpstr>კერძო VS სახელმწიფო VS PPP</vt:lpstr>
      <vt:lpstr>ჯანდაცვის სერვისების მიწოდება</vt:lpstr>
      <vt:lpstr>რატომ  პირველადი ჯანდაცვა?</vt:lpstr>
      <vt:lpstr>მედიკამენტები</vt:lpstr>
      <vt:lpstr>შრომის, ჯანმრთელობისა და სოციალური დაცვის სამინისტროს ბიუჯეტის ზრდის დინამიკა 2012-2016 წლებში </vt:lpstr>
      <vt:lpstr>შრომის, ჯანმრთელობისა და სოციალური დაცვის სამინისტროს ბიუჯეტის  განაწილება</vt:lpstr>
      <vt:lpstr>სოციალური უზრუნველყოფისა და ჯანდაცვის  პროგრამების  ბიუჯეტი</vt:lpstr>
      <vt:lpstr>ჯანდაცვაზე  დანახარჯები მშპ-დან სხვადსახვა ქვეყნებში  (GDP % ) </vt:lpstr>
      <vt:lpstr>საყოველთაო ჯანდაცვის მდგრადობის პერსპექტივები</vt:lpstr>
      <vt:lpstr>შრომა/დასაქმება</vt:lpstr>
      <vt:lpstr>სოციალური დაცვა </vt:lpstr>
      <vt:lpstr>საარსებო შემწეობის მიმღებ ოჯახებზე გადარიცხული თანხა</vt:lpstr>
      <vt:lpstr>სოციალური დაცვა</vt:lpstr>
      <vt:lpstr>Key Points-ძირითადი პრიორიტეტები</vt:lpstr>
      <vt:lpstr>             მადლობა  ყურადღებისთვის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Nana Shatberashvili</dc:creator>
  <cp:lastModifiedBy>Nino Shubladze</cp:lastModifiedBy>
  <cp:revision>679</cp:revision>
  <cp:lastPrinted>2015-08-04T13:27:09Z</cp:lastPrinted>
  <dcterms:created xsi:type="dcterms:W3CDTF">2012-09-19T12:44:08Z</dcterms:created>
  <dcterms:modified xsi:type="dcterms:W3CDTF">2016-01-27T09:58:36Z</dcterms:modified>
</cp:coreProperties>
</file>